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  <p:sldMasterId id="2147483648" r:id="rId2"/>
    <p:sldMasterId id="2147483679" r:id="rId3"/>
    <p:sldMasterId id="2147483706" r:id="rId4"/>
  </p:sldMasterIdLst>
  <p:notesMasterIdLst>
    <p:notesMasterId r:id="rId8"/>
  </p:notesMasterIdLst>
  <p:sldIdLst>
    <p:sldId id="691" r:id="rId5"/>
    <p:sldId id="557" r:id="rId6"/>
    <p:sldId id="554" r:id="rId7"/>
  </p:sldIdLst>
  <p:sldSz cx="20104100" cy="11309350"/>
  <p:notesSz cx="20104100" cy="113093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Расина Замятина" initials="РЗ" lastIdx="24" clrIdx="0">
    <p:extLst>
      <p:ext uri="{19B8F6BF-5375-455C-9EA6-DF929625EA0E}">
        <p15:presenceInfo xmlns:p15="http://schemas.microsoft.com/office/powerpoint/2012/main" userId="S-1-5-21-2562163532-2550886452-409202375-457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E70"/>
    <a:srgbClr val="23C2B1"/>
    <a:srgbClr val="233033"/>
    <a:srgbClr val="122336"/>
    <a:srgbClr val="BD0069"/>
    <a:srgbClr val="E50070"/>
    <a:srgbClr val="CFFDF8"/>
    <a:srgbClr val="60A095"/>
    <a:srgbClr val="C24598"/>
    <a:srgbClr val="F169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35" autoAdjust="0"/>
    <p:restoredTop sz="96228" autoAdjust="0"/>
  </p:normalViewPr>
  <p:slideViewPr>
    <p:cSldViewPr>
      <p:cViewPr varScale="1">
        <p:scale>
          <a:sx n="63" d="100"/>
          <a:sy n="63" d="100"/>
        </p:scale>
        <p:origin x="256" y="48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5" d="100"/>
          <a:sy n="75" d="100"/>
        </p:scale>
        <p:origin x="1016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0A44C-B6A9-FF48-A9A3-3784492BABB0}" type="datetimeFigureOut">
              <a:rPr lang="ru-RU" smtClean="0"/>
              <a:t>08.07.2024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20FBB-C53F-DB49-B4AC-23C087F3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997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13" Type="http://schemas.openxmlformats.org/officeDocument/2006/relationships/image" Target="../media/image65.emf"/><Relationship Id="rId3" Type="http://schemas.openxmlformats.org/officeDocument/2006/relationships/image" Target="../media/image55.emf"/><Relationship Id="rId7" Type="http://schemas.openxmlformats.org/officeDocument/2006/relationships/image" Target="../media/image59.emf"/><Relationship Id="rId12" Type="http://schemas.openxmlformats.org/officeDocument/2006/relationships/image" Target="../media/image64.emf"/><Relationship Id="rId2" Type="http://schemas.openxmlformats.org/officeDocument/2006/relationships/image" Target="../media/image54.emf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8.emf"/><Relationship Id="rId11" Type="http://schemas.openxmlformats.org/officeDocument/2006/relationships/image" Target="../media/image63.emf"/><Relationship Id="rId5" Type="http://schemas.openxmlformats.org/officeDocument/2006/relationships/image" Target="../media/image57.emf"/><Relationship Id="rId10" Type="http://schemas.openxmlformats.org/officeDocument/2006/relationships/image" Target="../media/image62.emf"/><Relationship Id="rId4" Type="http://schemas.openxmlformats.org/officeDocument/2006/relationships/image" Target="../media/image56.emf"/><Relationship Id="rId9" Type="http://schemas.openxmlformats.org/officeDocument/2006/relationships/image" Target="../media/image61.emf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9" Type="http://schemas.openxmlformats.org/officeDocument/2006/relationships/image" Target="../media/image42.png"/><Relationship Id="rId21" Type="http://schemas.openxmlformats.org/officeDocument/2006/relationships/image" Target="../media/image24.png"/><Relationship Id="rId34" Type="http://schemas.openxmlformats.org/officeDocument/2006/relationships/image" Target="../media/image37.png"/><Relationship Id="rId42" Type="http://schemas.openxmlformats.org/officeDocument/2006/relationships/image" Target="../media/image45.png"/><Relationship Id="rId47" Type="http://schemas.openxmlformats.org/officeDocument/2006/relationships/image" Target="../media/image50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6" Type="http://schemas.openxmlformats.org/officeDocument/2006/relationships/image" Target="../media/image19.png"/><Relationship Id="rId29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32" Type="http://schemas.openxmlformats.org/officeDocument/2006/relationships/image" Target="../media/image35.png"/><Relationship Id="rId37" Type="http://schemas.openxmlformats.org/officeDocument/2006/relationships/image" Target="../media/image40.png"/><Relationship Id="rId40" Type="http://schemas.openxmlformats.org/officeDocument/2006/relationships/image" Target="../media/image43.png"/><Relationship Id="rId45" Type="http://schemas.openxmlformats.org/officeDocument/2006/relationships/image" Target="../media/image48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36" Type="http://schemas.openxmlformats.org/officeDocument/2006/relationships/image" Target="../media/image39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31" Type="http://schemas.openxmlformats.org/officeDocument/2006/relationships/image" Target="../media/image34.png"/><Relationship Id="rId44" Type="http://schemas.openxmlformats.org/officeDocument/2006/relationships/image" Target="../media/image47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Relationship Id="rId30" Type="http://schemas.openxmlformats.org/officeDocument/2006/relationships/image" Target="../media/image33.jpeg"/><Relationship Id="rId35" Type="http://schemas.openxmlformats.org/officeDocument/2006/relationships/image" Target="../media/image38.png"/><Relationship Id="rId43" Type="http://schemas.openxmlformats.org/officeDocument/2006/relationships/image" Target="../media/image46.png"/><Relationship Id="rId48" Type="http://schemas.openxmlformats.org/officeDocument/2006/relationships/image" Target="../media/image51.png"/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svg"/><Relationship Id="rId33" Type="http://schemas.openxmlformats.org/officeDocument/2006/relationships/image" Target="../media/image36.jpeg"/><Relationship Id="rId38" Type="http://schemas.openxmlformats.org/officeDocument/2006/relationships/image" Target="../media/image41.png"/><Relationship Id="rId46" Type="http://schemas.openxmlformats.org/officeDocument/2006/relationships/image" Target="../media/image49.png"/><Relationship Id="rId20" Type="http://schemas.openxmlformats.org/officeDocument/2006/relationships/image" Target="../media/image23.jpeg"/><Relationship Id="rId41" Type="http://schemas.openxmlformats.org/officeDocument/2006/relationships/image" Target="../media/image4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B7D6BF4-8135-F547-8237-745719748854}"/>
              </a:ext>
            </a:extLst>
          </p:cNvPr>
          <p:cNvSpPr txBox="1"/>
          <p:nvPr userDrawn="1"/>
        </p:nvSpPr>
        <p:spPr>
          <a:xfrm>
            <a:off x="1060450" y="1235075"/>
            <a:ext cx="837120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600" b="1" dirty="0">
                <a:solidFill>
                  <a:schemeClr val="bg1"/>
                </a:solidFill>
                <a:effectLst/>
                <a:latin typeface="Arial Black" panose="020B0604020202020204" pitchFamily="34" charset="0"/>
                <a:cs typeface="Arial Black" panose="020B0604020202020204" pitchFamily="34" charset="0"/>
              </a:rPr>
              <a:t>Коммерческое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1A190A-979B-2B48-8F0A-8A38DB16EC05}"/>
              </a:ext>
            </a:extLst>
          </p:cNvPr>
          <p:cNvSpPr txBox="1"/>
          <p:nvPr userDrawn="1"/>
        </p:nvSpPr>
        <p:spPr>
          <a:xfrm>
            <a:off x="1060450" y="2301875"/>
            <a:ext cx="771557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6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предложение</a:t>
            </a:r>
          </a:p>
        </p:txBody>
      </p:sp>
    </p:spTree>
    <p:extLst>
      <p:ext uri="{BB962C8B-B14F-4D97-AF65-F5344CB8AC3E}">
        <p14:creationId xmlns:p14="http://schemas.microsoft.com/office/powerpoint/2010/main" val="861632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older 2">
            <a:extLst>
              <a:ext uri="{FF2B5EF4-FFF2-40B4-BE49-F238E27FC236}">
                <a16:creationId xmlns:a16="http://schemas.microsoft.com/office/drawing/2014/main" id="{39F4783D-C7FD-DD4D-B602-CDDABE209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828" y="747819"/>
            <a:ext cx="10401935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F336BE4-910A-1C47-B51E-6A27801E9384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8255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ели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3B2852-EDF9-4942-B680-F34E3B16E2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450" y="2682875"/>
            <a:ext cx="8209175" cy="5867400"/>
          </a:xfrm>
          <a:prstGeom prst="rect">
            <a:avLst/>
          </a:prstGeom>
        </p:spPr>
      </p:pic>
      <p:sp>
        <p:nvSpPr>
          <p:cNvPr id="6" name="Номер слайда 3">
            <a:extLst>
              <a:ext uri="{FF2B5EF4-FFF2-40B4-BE49-F238E27FC236}">
                <a16:creationId xmlns:a16="http://schemas.microsoft.com/office/drawing/2014/main" id="{6FDFA875-202E-EB40-BB74-4C29EE82F70B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48B57F92-6BFE-1B40-ABE9-AF5748D92E0E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3106400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</a:rPr>
              <a:t>Цели проекта</a:t>
            </a:r>
            <a:endParaRPr lang="ru-RU" sz="4000" b="1" dirty="0">
              <a:solidFill>
                <a:schemeClr val="bg1"/>
              </a:solidFill>
              <a:cs typeface="Suisse Int'l Bold" panose="020B08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04155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едрений корпоративных ИТ-сист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64C9FCE-445B-7C42-B04E-174F61AE75D9}"/>
              </a:ext>
            </a:extLst>
          </p:cNvPr>
          <p:cNvSpPr txBox="1"/>
          <p:nvPr userDrawn="1"/>
        </p:nvSpPr>
        <p:spPr>
          <a:xfrm>
            <a:off x="1060450" y="3063875"/>
            <a:ext cx="447847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Импортозамещение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1D0080-8316-5B4A-A1F8-39026CDF7426}"/>
              </a:ext>
            </a:extLst>
          </p:cNvPr>
          <p:cNvSpPr txBox="1"/>
          <p:nvPr userDrawn="1"/>
        </p:nvSpPr>
        <p:spPr>
          <a:xfrm>
            <a:off x="1060450" y="3825875"/>
            <a:ext cx="57390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Миграция на 1С с иностранного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ПО (</a:t>
            </a:r>
            <a:r>
              <a:rPr lang="en" sz="2800" dirty="0">
                <a:solidFill>
                  <a:schemeClr val="bg1"/>
                </a:solidFill>
                <a:cs typeface="Suisse Intl" panose="020B0504000000000000" pitchFamily="34" charset="-78"/>
              </a:rPr>
              <a:t>SAP, Oracle </a:t>
            </a:r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и др.)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26DE54-B4CA-7347-AFD7-FD8BDDB5BA46}"/>
              </a:ext>
            </a:extLst>
          </p:cNvPr>
          <p:cNvSpPr txBox="1"/>
          <p:nvPr userDrawn="1"/>
        </p:nvSpPr>
        <p:spPr>
          <a:xfrm>
            <a:off x="1060450" y="5349875"/>
            <a:ext cx="401443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Партнёр ведущих</a:t>
            </a:r>
          </a:p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вендоров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54EEE5-50A7-EB41-9AF4-4F1C22E2B46B}"/>
              </a:ext>
            </a:extLst>
          </p:cNvPr>
          <p:cNvSpPr txBox="1"/>
          <p:nvPr userDrawn="1"/>
        </p:nvSpPr>
        <p:spPr>
          <a:xfrm>
            <a:off x="1060450" y="6645275"/>
            <a:ext cx="45127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Крупнейший партнёр 1С,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Битрикс, </a:t>
            </a:r>
            <a:r>
              <a:rPr lang="en" sz="2800" dirty="0">
                <a:solidFill>
                  <a:schemeClr val="bg1"/>
                </a:solidFill>
                <a:cs typeface="Suisse Intl" panose="020B0504000000000000" pitchFamily="34" charset="-78"/>
              </a:rPr>
              <a:t>P</a:t>
            </a:r>
            <a:r>
              <a:rPr lang="en-US" sz="2800" dirty="0">
                <a:solidFill>
                  <a:schemeClr val="bg1"/>
                </a:solidFill>
                <a:cs typeface="Suisse Intl" panose="020B0504000000000000" pitchFamily="34" charset="-78"/>
              </a:rPr>
              <a:t>IX ROBOTICS</a:t>
            </a:r>
            <a:endParaRPr lang="ru-RU" sz="2800" dirty="0">
              <a:solidFill>
                <a:schemeClr val="bg1"/>
              </a:solidFill>
              <a:cs typeface="Suisse Intl" panose="020B0504000000000000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F25D06-60DB-394C-AF6C-2FE0634CFF2C}"/>
              </a:ext>
            </a:extLst>
          </p:cNvPr>
          <p:cNvSpPr txBox="1"/>
          <p:nvPr userDrawn="1"/>
        </p:nvSpPr>
        <p:spPr>
          <a:xfrm>
            <a:off x="1060450" y="8245475"/>
            <a:ext cx="267143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Консалтинг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D63821-54E6-CA43-8384-5F669E781E8C}"/>
              </a:ext>
            </a:extLst>
          </p:cNvPr>
          <p:cNvSpPr txBox="1"/>
          <p:nvPr userDrawn="1"/>
        </p:nvSpPr>
        <p:spPr>
          <a:xfrm>
            <a:off x="1060450" y="9007475"/>
            <a:ext cx="57686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Совместные проекты с крупными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консалтинговыми компаниями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29CDD9C-A059-904A-8A02-29AD871C89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2450" y="3063875"/>
            <a:ext cx="9624815" cy="6902450"/>
          </a:xfrm>
          <a:prstGeom prst="rect">
            <a:avLst/>
          </a:prstGeom>
        </p:spPr>
      </p:pic>
      <p:sp>
        <p:nvSpPr>
          <p:cNvPr id="16" name="Номер слайда 3">
            <a:extLst>
              <a:ext uri="{FF2B5EF4-FFF2-40B4-BE49-F238E27FC236}">
                <a16:creationId xmlns:a16="http://schemas.microsoft.com/office/drawing/2014/main" id="{5D4E66A5-B02A-B743-9B70-A3D3E6C013E4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42E083B7-E9EB-0947-BBF5-B77A0831604C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3335000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Внедрение корпоративных информационных</a:t>
            </a:r>
            <a:b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</a:br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систем в сегменте </a:t>
            </a:r>
            <a:r>
              <a:rPr lang="en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enterprise </a:t>
            </a:r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и в холдингах</a:t>
            </a:r>
          </a:p>
        </p:txBody>
      </p:sp>
    </p:spTree>
    <p:extLst>
      <p:ext uri="{BB962C8B-B14F-4D97-AF65-F5344CB8AC3E}">
        <p14:creationId xmlns:p14="http://schemas.microsoft.com/office/powerpoint/2010/main" val="133497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трасл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640CBAA-7256-F44A-A09A-3DCDE93F7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6650" y="2077922"/>
            <a:ext cx="914400" cy="98130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03D1D16-23AB-A846-8348-FC3A382645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46850" y="2225675"/>
            <a:ext cx="1178719" cy="6858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2BED728-2C3E-E345-A8BB-FB53F2F2C8C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576050" y="2073275"/>
            <a:ext cx="766536" cy="9906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2E8FC85-997A-3E47-BFA0-34FC1D1D43B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6300450" y="2022475"/>
            <a:ext cx="876300" cy="10922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198CDA5-C52E-2C43-8DA4-F7A20602458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6300450" y="4719955"/>
            <a:ext cx="924791" cy="9144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244ECC6-AA8D-584D-8ADE-B43020BFCAB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1576050" y="4776463"/>
            <a:ext cx="990600" cy="80138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A8426D8-B909-244C-959F-D0EF3749E80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46850" y="4719955"/>
            <a:ext cx="914400" cy="9144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6517F6D-E257-3C49-884B-5479181CF95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136650" y="7516866"/>
            <a:ext cx="990600" cy="92381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08D5BC7-5723-8843-8B5A-79806C589CDE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546850" y="7483475"/>
            <a:ext cx="990600" cy="9906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0120469-C3E6-994C-A041-362AD6C716E7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1576050" y="7544012"/>
            <a:ext cx="990600" cy="86952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536258B-B20E-6D41-96D7-BA3CE977713C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6329660" y="7483475"/>
            <a:ext cx="671407" cy="9906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B7790DA-AA27-9E4E-BD27-ECD03CEB562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36650" y="4789067"/>
            <a:ext cx="914400" cy="77617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8627D59-3794-E341-AF88-2533A3CA75D6}"/>
              </a:ext>
            </a:extLst>
          </p:cNvPr>
          <p:cNvSpPr txBox="1"/>
          <p:nvPr userDrawn="1"/>
        </p:nvSpPr>
        <p:spPr>
          <a:xfrm>
            <a:off x="1060450" y="3292475"/>
            <a:ext cx="2689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Строительство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FC39E2-CA8B-244A-A605-EB0ABCF1B649}"/>
              </a:ext>
            </a:extLst>
          </p:cNvPr>
          <p:cNvSpPr txBox="1"/>
          <p:nvPr userDrawn="1"/>
        </p:nvSpPr>
        <p:spPr>
          <a:xfrm>
            <a:off x="6460490" y="3292475"/>
            <a:ext cx="1862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Логистика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E17BE7-CE4E-E141-BF45-B7E8F2A8A49B}"/>
              </a:ext>
            </a:extLst>
          </p:cNvPr>
          <p:cNvSpPr txBox="1"/>
          <p:nvPr userDrawn="1"/>
        </p:nvSpPr>
        <p:spPr>
          <a:xfrm>
            <a:off x="11520170" y="3292475"/>
            <a:ext cx="1896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Медицина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9E7CFB-399A-EB41-82BD-AFA7C656A1B2}"/>
              </a:ext>
            </a:extLst>
          </p:cNvPr>
          <p:cNvSpPr txBox="1"/>
          <p:nvPr userDrawn="1"/>
        </p:nvSpPr>
        <p:spPr>
          <a:xfrm>
            <a:off x="16193770" y="3292475"/>
            <a:ext cx="1532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Добыча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705337-651F-FD4A-ADD4-AD6EAB3AB78B}"/>
              </a:ext>
            </a:extLst>
          </p:cNvPr>
          <p:cNvSpPr txBox="1"/>
          <p:nvPr userDrawn="1"/>
        </p:nvSpPr>
        <p:spPr>
          <a:xfrm>
            <a:off x="1060450" y="5959475"/>
            <a:ext cx="2529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Производство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B396E5D-C60C-A340-BCB9-9EBC2DA79586}"/>
              </a:ext>
            </a:extLst>
          </p:cNvPr>
          <p:cNvSpPr txBox="1"/>
          <p:nvPr userDrawn="1"/>
        </p:nvSpPr>
        <p:spPr>
          <a:xfrm>
            <a:off x="6460490" y="5959475"/>
            <a:ext cx="31222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Машиностроение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9E51B0F-68F0-0047-8E0C-9C6E7490D94F}"/>
              </a:ext>
            </a:extLst>
          </p:cNvPr>
          <p:cNvSpPr txBox="1"/>
          <p:nvPr userDrawn="1"/>
        </p:nvSpPr>
        <p:spPr>
          <a:xfrm>
            <a:off x="11520170" y="5959475"/>
            <a:ext cx="1449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Ритейл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C2A5D8-BB21-6246-A73D-3824B1746D58}"/>
              </a:ext>
            </a:extLst>
          </p:cNvPr>
          <p:cNvSpPr txBox="1"/>
          <p:nvPr userDrawn="1"/>
        </p:nvSpPr>
        <p:spPr>
          <a:xfrm>
            <a:off x="16193770" y="5959475"/>
            <a:ext cx="1619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2800" dirty="0" err="1">
                <a:solidFill>
                  <a:schemeClr val="bg1"/>
                </a:solidFill>
                <a:cs typeface="Suisse Intl" panose="020B0504000000000000" pitchFamily="34" charset="-78"/>
              </a:rPr>
              <a:t>HoReCA</a:t>
            </a:r>
            <a:endParaRPr lang="ru-RU" sz="2800" dirty="0">
              <a:solidFill>
                <a:schemeClr val="bg1"/>
              </a:solidFill>
              <a:cs typeface="Suisse Intl" panose="020B0504000000000000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2701EF-54DF-C349-A07E-7B221B69DD47}"/>
              </a:ext>
            </a:extLst>
          </p:cNvPr>
          <p:cNvSpPr txBox="1"/>
          <p:nvPr userDrawn="1"/>
        </p:nvSpPr>
        <p:spPr>
          <a:xfrm>
            <a:off x="1060450" y="8929159"/>
            <a:ext cx="25426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Иностранные 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компании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9D13401-C70E-1549-A430-FFA5535C9CB0}"/>
              </a:ext>
            </a:extLst>
          </p:cNvPr>
          <p:cNvSpPr txBox="1"/>
          <p:nvPr userDrawn="1"/>
        </p:nvSpPr>
        <p:spPr>
          <a:xfrm>
            <a:off x="6460490" y="8929159"/>
            <a:ext cx="32464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Информационные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технологии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DCF240D-A337-EC47-B400-17F327EDAF28}"/>
              </a:ext>
            </a:extLst>
          </p:cNvPr>
          <p:cNvSpPr txBox="1"/>
          <p:nvPr userDrawn="1"/>
        </p:nvSpPr>
        <p:spPr>
          <a:xfrm>
            <a:off x="11520170" y="8929159"/>
            <a:ext cx="31133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Лёгкая 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промышленность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D0AF873-2952-0A4C-B581-09057F8620C0}"/>
              </a:ext>
            </a:extLst>
          </p:cNvPr>
          <p:cNvSpPr txBox="1"/>
          <p:nvPr userDrawn="1"/>
        </p:nvSpPr>
        <p:spPr>
          <a:xfrm>
            <a:off x="16193770" y="8929159"/>
            <a:ext cx="18476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Сельское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хозяйство</a:t>
            </a:r>
          </a:p>
        </p:txBody>
      </p:sp>
      <p:sp>
        <p:nvSpPr>
          <p:cNvPr id="32" name="Номер слайда 3">
            <a:extLst>
              <a:ext uri="{FF2B5EF4-FFF2-40B4-BE49-F238E27FC236}">
                <a16:creationId xmlns:a16="http://schemas.microsoft.com/office/drawing/2014/main" id="{3C3747F8-3064-8545-94A9-A313B4852280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34" name="Заголовок 1">
            <a:extLst>
              <a:ext uri="{FF2B5EF4-FFF2-40B4-BE49-F238E27FC236}">
                <a16:creationId xmlns:a16="http://schemas.microsoft.com/office/drawing/2014/main" id="{35EE73F0-A225-4940-9EF9-20BA696B6996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0401935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Отрасли</a:t>
            </a:r>
          </a:p>
        </p:txBody>
      </p:sp>
    </p:spTree>
    <p:extLst>
      <p:ext uri="{BB962C8B-B14F-4D97-AF65-F5344CB8AC3E}">
        <p14:creationId xmlns:p14="http://schemas.microsoft.com/office/powerpoint/2010/main" val="4085621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f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9CBD5805-BC7A-6A47-8A30-A3A91A649267}"/>
              </a:ext>
            </a:extLst>
          </p:cNvPr>
          <p:cNvCxnSpPr/>
          <p:nvPr userDrawn="1"/>
        </p:nvCxnSpPr>
        <p:spPr>
          <a:xfrm>
            <a:off x="3264313" y="3338987"/>
            <a:ext cx="15697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2FD8245-05E7-F649-B019-A3BE42E8958D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0401935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Проектное внедрение по </a:t>
            </a:r>
            <a:r>
              <a:rPr lang="en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Waterfall</a:t>
            </a:r>
            <a:endParaRPr lang="ru-RU" sz="4000" b="1" dirty="0">
              <a:solidFill>
                <a:schemeClr val="bg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08FE78-4609-A342-A099-DC525531298C}"/>
              </a:ext>
            </a:extLst>
          </p:cNvPr>
          <p:cNvSpPr txBox="1"/>
          <p:nvPr userDrawn="1"/>
        </p:nvSpPr>
        <p:spPr>
          <a:xfrm>
            <a:off x="7613650" y="2219722"/>
            <a:ext cx="336374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Обследование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BC27F3-4992-264F-95AB-9C1BD42FEAC2}"/>
              </a:ext>
            </a:extLst>
          </p:cNvPr>
          <p:cNvSpPr txBox="1"/>
          <p:nvPr userDrawn="1"/>
        </p:nvSpPr>
        <p:spPr>
          <a:xfrm>
            <a:off x="7613650" y="3521075"/>
            <a:ext cx="368209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CA7DA"/>
                </a:solidFill>
                <a:cs typeface="Suisse Int'l Bold" panose="020B0804000000000000" pitchFamily="34" charset="-78"/>
              </a:rPr>
              <a:t>Моделирование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5D5E5D-BEFB-A74F-9879-4B3B3F1EA2C4}"/>
              </a:ext>
            </a:extLst>
          </p:cNvPr>
          <p:cNvSpPr txBox="1"/>
          <p:nvPr userDrawn="1"/>
        </p:nvSpPr>
        <p:spPr>
          <a:xfrm>
            <a:off x="7613650" y="4816475"/>
            <a:ext cx="378084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169B6"/>
                </a:solidFill>
                <a:cs typeface="Suisse Int'l Bold" panose="020B0804000000000000" pitchFamily="34" charset="-78"/>
              </a:rPr>
              <a:t>Проектирование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A9376B-B5C4-624F-AE79-4E8E51DE5ACA}"/>
              </a:ext>
            </a:extLst>
          </p:cNvPr>
          <p:cNvSpPr txBox="1"/>
          <p:nvPr userDrawn="1"/>
        </p:nvSpPr>
        <p:spPr>
          <a:xfrm>
            <a:off x="7613650" y="6111875"/>
            <a:ext cx="263879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24597"/>
                </a:solidFill>
                <a:cs typeface="Suisse Int'l Bold" panose="020B0804000000000000" pitchFamily="34" charset="-78"/>
              </a:rPr>
              <a:t>Разработка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2B4B6D-9F85-284D-A63E-A6C16A7D0548}"/>
              </a:ext>
            </a:extLst>
          </p:cNvPr>
          <p:cNvSpPr txBox="1"/>
          <p:nvPr userDrawn="1"/>
        </p:nvSpPr>
        <p:spPr>
          <a:xfrm>
            <a:off x="7613650" y="7331075"/>
            <a:ext cx="256192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23C2B1"/>
                </a:solidFill>
                <a:cs typeface="Suisse Int'l Bold" panose="020B0804000000000000" pitchFamily="34" charset="-78"/>
              </a:rPr>
              <a:t>Внедрение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EED8FE-E724-B842-A068-DD703C56201A}"/>
              </a:ext>
            </a:extLst>
          </p:cNvPr>
          <p:cNvSpPr txBox="1"/>
          <p:nvPr userDrawn="1"/>
        </p:nvSpPr>
        <p:spPr>
          <a:xfrm>
            <a:off x="7613650" y="8626475"/>
            <a:ext cx="368370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FFDF8"/>
                </a:solidFill>
                <a:cs typeface="Suisse Int'l Bold" panose="020B0804000000000000" pitchFamily="34" charset="-78"/>
              </a:rPr>
              <a:t>Сопровождение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614D6F-F5C1-4641-B83D-49B52799713B}"/>
              </a:ext>
            </a:extLst>
          </p:cNvPr>
          <p:cNvSpPr txBox="1"/>
          <p:nvPr userDrawn="1"/>
        </p:nvSpPr>
        <p:spPr>
          <a:xfrm>
            <a:off x="12414250" y="2225675"/>
            <a:ext cx="6477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Составление план-графика работ   →   Анализ текущих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бизнес-процессов и отчетов АS IS  → Разработка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архитектуры систем   →   Определение целей и рисков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43B1E6-54E4-644A-A58E-681368BCB6D5}"/>
              </a:ext>
            </a:extLst>
          </p:cNvPr>
          <p:cNvSpPr txBox="1"/>
          <p:nvPr userDrawn="1"/>
        </p:nvSpPr>
        <p:spPr>
          <a:xfrm>
            <a:off x="12414250" y="3540125"/>
            <a:ext cx="6477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Демонстрация системы и фиксация бизнес-процессов как будет </a:t>
            </a:r>
            <a:r>
              <a:rPr lang="en" dirty="0">
                <a:solidFill>
                  <a:schemeClr val="bg1"/>
                </a:solidFill>
                <a:cs typeface="Suisse Intl" panose="020B0504000000000000" pitchFamily="34" charset="-78"/>
              </a:rPr>
              <a:t>TO BE   </a:t>
            </a:r>
            <a:r>
              <a:rPr lang="en" dirty="0">
                <a:solidFill>
                  <a:srgbClr val="FDA7DA"/>
                </a:solidFill>
                <a:cs typeface="Suisse Intl" panose="020B0504000000000000" pitchFamily="34" charset="-78"/>
              </a:rPr>
              <a:t>→</a:t>
            </a:r>
            <a:r>
              <a:rPr lang="en" dirty="0">
                <a:solidFill>
                  <a:schemeClr val="bg1"/>
                </a:solidFill>
                <a:cs typeface="Suisse Intl" panose="020B0504000000000000" pitchFamily="34" charset="-78"/>
              </a:rPr>
              <a:t>  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Составление реестра отклонений (доработок)   </a:t>
            </a:r>
            <a:r>
              <a:rPr lang="ru-RU" dirty="0">
                <a:solidFill>
                  <a:srgbClr val="FDA7DA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Концептуальный проект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39A82C-B621-2240-B983-6556801C96D3}"/>
              </a:ext>
            </a:extLst>
          </p:cNvPr>
          <p:cNvSpPr txBox="1"/>
          <p:nvPr userDrawn="1"/>
        </p:nvSpPr>
        <p:spPr>
          <a:xfrm>
            <a:off x="12414250" y="4854575"/>
            <a:ext cx="647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Составление технического задания   </a:t>
            </a:r>
            <a:r>
              <a:rPr lang="ru-RU" dirty="0">
                <a:solidFill>
                  <a:srgbClr val="F169B6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Составление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сценариев тестирования системы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4BCFA5-88A5-8F44-957F-D1FA038681DC}"/>
              </a:ext>
            </a:extLst>
          </p:cNvPr>
          <p:cNvSpPr txBox="1"/>
          <p:nvPr userDrawn="1"/>
        </p:nvSpPr>
        <p:spPr>
          <a:xfrm>
            <a:off x="12414250" y="6149975"/>
            <a:ext cx="647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Описание настроение и доработок   </a:t>
            </a:r>
            <a:r>
              <a:rPr lang="ru-RU" dirty="0">
                <a:solidFill>
                  <a:srgbClr val="C24598"/>
                </a:solidFill>
                <a:cs typeface="Suisse Intl" panose="020B0504000000000000" pitchFamily="34" charset="-78"/>
              </a:rPr>
              <a:t>→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Разработка,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тестирование   </a:t>
            </a:r>
            <a:r>
              <a:rPr lang="ru-RU" dirty="0">
                <a:solidFill>
                  <a:srgbClr val="C24598"/>
                </a:solidFill>
                <a:cs typeface="Suisse Intl" panose="020B0504000000000000" pitchFamily="34" charset="-78"/>
              </a:rPr>
              <a:t>→  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Приемно-сдаточные испытания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8CFE27-C6DD-C140-AEBD-DD4BF8BAC10D}"/>
              </a:ext>
            </a:extLst>
          </p:cNvPr>
          <p:cNvSpPr txBox="1"/>
          <p:nvPr userDrawn="1"/>
        </p:nvSpPr>
        <p:spPr>
          <a:xfrm>
            <a:off x="12414250" y="7331075"/>
            <a:ext cx="6477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Обучение пользователей   </a:t>
            </a:r>
            <a:r>
              <a:rPr lang="ru-RU" dirty="0">
                <a:solidFill>
                  <a:srgbClr val="23C2B0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Инструкции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пользователей и администратора   </a:t>
            </a:r>
            <a:r>
              <a:rPr lang="ru-RU" dirty="0">
                <a:solidFill>
                  <a:srgbClr val="23C2B0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Перенос данных</a:t>
            </a:r>
          </a:p>
          <a:p>
            <a:r>
              <a:rPr lang="ru-RU" dirty="0">
                <a:solidFill>
                  <a:srgbClr val="23C2B0"/>
                </a:solidFill>
                <a:cs typeface="Suisse Intl" panose="020B0504000000000000" pitchFamily="34" charset="-78"/>
              </a:rPr>
              <a:t>→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Устранение замечаний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0C9135-1E27-3142-90C2-3AA92E76C146}"/>
              </a:ext>
            </a:extLst>
          </p:cNvPr>
          <p:cNvSpPr txBox="1"/>
          <p:nvPr userDrawn="1"/>
        </p:nvSpPr>
        <p:spPr>
          <a:xfrm>
            <a:off x="12414250" y="8645525"/>
            <a:ext cx="647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Консультации пользователей   </a:t>
            </a:r>
            <a:r>
              <a:rPr lang="ru-RU" dirty="0">
                <a:solidFill>
                  <a:srgbClr val="CFFDF8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Доработка системы</a:t>
            </a:r>
          </a:p>
          <a:p>
            <a:r>
              <a:rPr lang="ru-RU" dirty="0">
                <a:solidFill>
                  <a:srgbClr val="CFFDF8"/>
                </a:solidFill>
                <a:cs typeface="Suisse Intl" panose="020B0504000000000000" pitchFamily="34" charset="-78"/>
              </a:rPr>
              <a:t>→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Поддержка системы</a:t>
            </a:r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DD2A88A1-9550-4343-9FED-02D3258D6F60}"/>
              </a:ext>
            </a:extLst>
          </p:cNvPr>
          <p:cNvCxnSpPr/>
          <p:nvPr userDrawn="1"/>
        </p:nvCxnSpPr>
        <p:spPr>
          <a:xfrm>
            <a:off x="3264313" y="4615584"/>
            <a:ext cx="15697200" cy="0"/>
          </a:xfrm>
          <a:prstGeom prst="line">
            <a:avLst/>
          </a:prstGeom>
          <a:ln>
            <a:solidFill>
              <a:srgbClr val="FCA7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1F322DA3-C41E-5449-8F3B-DB1886AD7AC2}"/>
              </a:ext>
            </a:extLst>
          </p:cNvPr>
          <p:cNvCxnSpPr/>
          <p:nvPr userDrawn="1"/>
        </p:nvCxnSpPr>
        <p:spPr>
          <a:xfrm>
            <a:off x="3264313" y="5898119"/>
            <a:ext cx="15697200" cy="0"/>
          </a:xfrm>
          <a:prstGeom prst="line">
            <a:avLst/>
          </a:prstGeom>
          <a:ln>
            <a:solidFill>
              <a:srgbClr val="F169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B1A3BBA8-C616-894A-9898-43A80EA364D6}"/>
              </a:ext>
            </a:extLst>
          </p:cNvPr>
          <p:cNvCxnSpPr>
            <a:cxnSpLocks/>
          </p:cNvCxnSpPr>
          <p:nvPr userDrawn="1"/>
        </p:nvCxnSpPr>
        <p:spPr>
          <a:xfrm>
            <a:off x="5403850" y="7168779"/>
            <a:ext cx="13557663" cy="0"/>
          </a:xfrm>
          <a:prstGeom prst="line">
            <a:avLst/>
          </a:prstGeom>
          <a:ln>
            <a:solidFill>
              <a:srgbClr val="C245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CBB275A9-ED23-344F-87DF-6A698F6F5485}"/>
              </a:ext>
            </a:extLst>
          </p:cNvPr>
          <p:cNvCxnSpPr>
            <a:cxnSpLocks/>
          </p:cNvCxnSpPr>
          <p:nvPr userDrawn="1"/>
        </p:nvCxnSpPr>
        <p:spPr>
          <a:xfrm>
            <a:off x="5403850" y="8451314"/>
            <a:ext cx="13557663" cy="0"/>
          </a:xfrm>
          <a:prstGeom prst="line">
            <a:avLst/>
          </a:prstGeom>
          <a:ln>
            <a:solidFill>
              <a:srgbClr val="60A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AC38A314-DB64-C948-BFEB-F5E0A50A6BE7}"/>
              </a:ext>
            </a:extLst>
          </p:cNvPr>
          <p:cNvCxnSpPr>
            <a:cxnSpLocks/>
          </p:cNvCxnSpPr>
          <p:nvPr userDrawn="1"/>
        </p:nvCxnSpPr>
        <p:spPr>
          <a:xfrm>
            <a:off x="5403850" y="9727911"/>
            <a:ext cx="13557663" cy="0"/>
          </a:xfrm>
          <a:prstGeom prst="line">
            <a:avLst/>
          </a:prstGeom>
          <a:ln>
            <a:solidFill>
              <a:srgbClr val="CFFD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FCEA5C44-64D6-F043-8F52-EE20427141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0" y="2149474"/>
            <a:ext cx="6553200" cy="8727099"/>
          </a:xfrm>
          <a:prstGeom prst="rect">
            <a:avLst/>
          </a:prstGeom>
        </p:spPr>
      </p:pic>
      <p:sp>
        <p:nvSpPr>
          <p:cNvPr id="27" name="Номер слайда 3">
            <a:extLst>
              <a:ext uri="{FF2B5EF4-FFF2-40B4-BE49-F238E27FC236}">
                <a16:creationId xmlns:a16="http://schemas.microsoft.com/office/drawing/2014/main" id="{F0A146B0-C2B7-E148-AA3D-0F494BCB4C9B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9380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8D23812-5492-0442-9E9E-F912E94ED014}"/>
              </a:ext>
            </a:extLst>
          </p:cNvPr>
          <p:cNvSpPr txBox="1"/>
          <p:nvPr userDrawn="1"/>
        </p:nvSpPr>
        <p:spPr>
          <a:xfrm>
            <a:off x="1130838" y="1768475"/>
            <a:ext cx="205184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Команда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730E1E-0264-9E4E-A04A-C7B11AECE305}"/>
              </a:ext>
            </a:extLst>
          </p:cNvPr>
          <p:cNvSpPr txBox="1"/>
          <p:nvPr userDrawn="1"/>
        </p:nvSpPr>
        <p:spPr>
          <a:xfrm>
            <a:off x="1134503" y="7861835"/>
            <a:ext cx="168142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CA7D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Бэклог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D2547D-200D-A44E-88E3-EE7F93C9D572}"/>
              </a:ext>
            </a:extLst>
          </p:cNvPr>
          <p:cNvSpPr txBox="1"/>
          <p:nvPr userDrawn="1"/>
        </p:nvSpPr>
        <p:spPr>
          <a:xfrm>
            <a:off x="7766050" y="1768475"/>
            <a:ext cx="267047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169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Совещания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3EB983-7A67-E24C-80DD-A060EFEACF72}"/>
              </a:ext>
            </a:extLst>
          </p:cNvPr>
          <p:cNvSpPr txBox="1"/>
          <p:nvPr userDrawn="1"/>
        </p:nvSpPr>
        <p:spPr>
          <a:xfrm>
            <a:off x="7766050" y="7861835"/>
            <a:ext cx="177163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245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Спринт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ADB6D-F817-5B4C-981D-2C26542731F7}"/>
              </a:ext>
            </a:extLst>
          </p:cNvPr>
          <p:cNvSpPr txBox="1"/>
          <p:nvPr userDrawn="1"/>
        </p:nvSpPr>
        <p:spPr>
          <a:xfrm>
            <a:off x="14319250" y="1768475"/>
            <a:ext cx="312585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23C2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Инструменты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072415-A9C6-8743-B55E-5AD3A8F3BBFF}"/>
              </a:ext>
            </a:extLst>
          </p:cNvPr>
          <p:cNvSpPr txBox="1"/>
          <p:nvPr userDrawn="1"/>
        </p:nvSpPr>
        <p:spPr>
          <a:xfrm>
            <a:off x="14319250" y="7861835"/>
            <a:ext cx="244483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FF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9DD433-8393-4F45-9457-DD93BC7CE3DA}"/>
              </a:ext>
            </a:extLst>
          </p:cNvPr>
          <p:cNvSpPr txBox="1"/>
          <p:nvPr userDrawn="1"/>
        </p:nvSpPr>
        <p:spPr>
          <a:xfrm>
            <a:off x="1136650" y="2530475"/>
            <a:ext cx="5943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каждом проекте участвуют </a:t>
            </a:r>
            <a:r>
              <a:rPr lang="e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um-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мастер, владелец продукта и команда, состоящая из</a:t>
            </a: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архитекторов, аналитиков, программистов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1BBDFD-370D-DD4C-B740-0BDDE499DF0E}"/>
              </a:ext>
            </a:extLst>
          </p:cNvPr>
          <p:cNvSpPr txBox="1"/>
          <p:nvPr userDrawn="1"/>
        </p:nvSpPr>
        <p:spPr>
          <a:xfrm>
            <a:off x="7775989" y="2530475"/>
            <a:ext cx="5943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рамках спринта происходят: планирование спринта, короткие ежедневные совещания, ретроспективное совещание и </a:t>
            </a:r>
            <a:r>
              <a:rPr lang="ru-RU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демо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5B97A9-C875-A049-8CCD-3715388D5FEB}"/>
              </a:ext>
            </a:extLst>
          </p:cNvPr>
          <p:cNvSpPr txBox="1"/>
          <p:nvPr userDrawn="1"/>
        </p:nvSpPr>
        <p:spPr>
          <a:xfrm>
            <a:off x="14315937" y="2530475"/>
            <a:ext cx="47277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Используются передовые практики на проектах 1С, это позволяет нам работать максимально эффективно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8488FA-0BE8-D24E-AA0B-8E27DA63433C}"/>
              </a:ext>
            </a:extLst>
          </p:cNvPr>
          <p:cNvSpPr txBox="1"/>
          <p:nvPr userDrawn="1"/>
        </p:nvSpPr>
        <p:spPr>
          <a:xfrm>
            <a:off x="1136650" y="8702675"/>
            <a:ext cx="3886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основании требований клиента,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составляется список задач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критериями приемки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F76C42-D121-8A46-AC28-780F893A8258}"/>
              </a:ext>
            </a:extLst>
          </p:cNvPr>
          <p:cNvSpPr txBox="1"/>
          <p:nvPr userDrawn="1"/>
        </p:nvSpPr>
        <p:spPr>
          <a:xfrm>
            <a:off x="7775989" y="8702675"/>
            <a:ext cx="45620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выполняется итерациями</a:t>
            </a: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фиксированной длительности и стоимости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5FA7EB-B62F-524B-8653-678CA3105362}"/>
              </a:ext>
            </a:extLst>
          </p:cNvPr>
          <p:cNvSpPr txBox="1"/>
          <p:nvPr userDrawn="1"/>
        </p:nvSpPr>
        <p:spPr>
          <a:xfrm>
            <a:off x="14315937" y="8702675"/>
            <a:ext cx="47277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 каждого спринта Заказчик получает рабочую версию продукта, обладающую минимальными, но достаточными функциями для работы пользователей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25A683A-F85B-9E49-8162-377D434714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7250" y="2911475"/>
            <a:ext cx="3327400" cy="3801239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627D6CC-9B91-794B-B402-CBD4C10AFB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50" y="6873875"/>
            <a:ext cx="2057400" cy="2418951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B17E606E-6D11-9141-8668-9E302843407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0" y="3902075"/>
            <a:ext cx="2846257" cy="37338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A757711-5969-584E-ACE0-D169D4A6E0E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450" y="3444875"/>
            <a:ext cx="5608162" cy="4165600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E9029AF0-7786-8446-A39F-16640D771E1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050" y="3673475"/>
            <a:ext cx="3434522" cy="3125016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454A8CAE-F96A-C841-AF49-EB1F9A85B8D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9050" y="5121275"/>
            <a:ext cx="2916583" cy="2895600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73A5DB11-D334-9546-BAC0-57763DD3288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4650" y="6188075"/>
            <a:ext cx="2667000" cy="2557972"/>
          </a:xfrm>
          <a:prstGeom prst="rect">
            <a:avLst/>
          </a:prstGeom>
        </p:spPr>
      </p:pic>
      <p:sp>
        <p:nvSpPr>
          <p:cNvPr id="27" name="Номер слайда 3">
            <a:extLst>
              <a:ext uri="{FF2B5EF4-FFF2-40B4-BE49-F238E27FC236}">
                <a16:creationId xmlns:a16="http://schemas.microsoft.com/office/drawing/2014/main" id="{257C9181-5A48-2846-9C0B-8DD134220073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28" name="Заголовок 1">
            <a:extLst>
              <a:ext uri="{FF2B5EF4-FFF2-40B4-BE49-F238E27FC236}">
                <a16:creationId xmlns:a16="http://schemas.microsoft.com/office/drawing/2014/main" id="{50C69E9F-D19B-3B4D-AC87-1689017B4ADE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0401935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Проектное внедрение по </a:t>
            </a:r>
            <a:r>
              <a:rPr lang="ru-RU" sz="4000" b="1" dirty="0" err="1">
                <a:solidFill>
                  <a:schemeClr val="bg1"/>
                </a:solidFill>
                <a:cs typeface="Suisse Int'l Bold" panose="020B0804000000000000" pitchFamily="34" charset="-78"/>
              </a:rPr>
              <a:t>S</a:t>
            </a:r>
            <a:r>
              <a:rPr lang="en-US" sz="4000" b="1" dirty="0" err="1">
                <a:solidFill>
                  <a:schemeClr val="bg1"/>
                </a:solidFill>
                <a:cs typeface="Suisse Int'l Bold" panose="020B0804000000000000" pitchFamily="34" charset="-78"/>
              </a:rPr>
              <a:t>crum</a:t>
            </a:r>
            <a:endParaRPr lang="ru-RU" sz="4000" b="1" dirty="0">
              <a:solidFill>
                <a:schemeClr val="bg1"/>
              </a:solidFill>
              <a:cs typeface="Suisse Int'l Bold" panose="020B08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280808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овый 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06722DE-DAB1-0041-9CAE-877FF0FAB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2851" y="7788275"/>
            <a:ext cx="9067800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Название раздела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CB54FCBA-F78B-2145-A5B3-85184E538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93850" y="4968875"/>
            <a:ext cx="2819400" cy="2286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0000"/>
            </a:lvl2pPr>
            <a:lvl3pPr>
              <a:defRPr sz="20000"/>
            </a:lvl3pPr>
            <a:lvl4pPr>
              <a:defRPr sz="20000"/>
            </a:lvl4pPr>
            <a:lvl5pPr>
              <a:defRPr sz="20000"/>
            </a:lvl5pPr>
          </a:lstStyle>
          <a:p>
            <a:pPr lvl="0"/>
            <a:r>
              <a:rPr lang="ru-RU" dirty="0"/>
              <a:t>2</a:t>
            </a:r>
          </a:p>
        </p:txBody>
      </p:sp>
      <p:sp>
        <p:nvSpPr>
          <p:cNvPr id="9" name="Номер слайда 3">
            <a:extLst>
              <a:ext uri="{FF2B5EF4-FFF2-40B4-BE49-F238E27FC236}">
                <a16:creationId xmlns:a16="http://schemas.microsoft.com/office/drawing/2014/main" id="{3C77EFFD-4ACF-7746-80A4-5E26E6C3AE53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4158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 белом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2">
            <a:extLst>
              <a:ext uri="{FF2B5EF4-FFF2-40B4-BE49-F238E27FC236}">
                <a16:creationId xmlns:a16="http://schemas.microsoft.com/office/drawing/2014/main" id="{0E13A95E-DBA6-B141-8675-48A6E758C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828" y="625475"/>
            <a:ext cx="12813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endParaRPr dirty="0"/>
          </a:p>
        </p:txBody>
      </p:sp>
      <p:sp>
        <p:nvSpPr>
          <p:cNvPr id="5" name="Номер слайда 3">
            <a:extLst>
              <a:ext uri="{FF2B5EF4-FFF2-40B4-BE49-F238E27FC236}">
                <a16:creationId xmlns:a16="http://schemas.microsoft.com/office/drawing/2014/main" id="{253F14FA-3D7A-DD43-A59C-2513F043A2FB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 тёмном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 userDrawn="1"/>
        </p:nvSpPr>
        <p:spPr>
          <a:xfrm>
            <a:off x="0" y="0"/>
            <a:ext cx="20104100" cy="11309350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1223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00828" y="625475"/>
            <a:ext cx="13194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endParaRPr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6BF4532-1091-814E-AB7B-9D4953DFC1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452850" y="549275"/>
            <a:ext cx="2711302" cy="457200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46EDA0C-A644-CA45-8228-1836862F4944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омер слайда 3">
            <a:extLst>
              <a:ext uri="{FF2B5EF4-FFF2-40B4-BE49-F238E27FC236}">
                <a16:creationId xmlns:a16="http://schemas.microsoft.com/office/drawing/2014/main" id="{E186CFAE-45BC-4E4B-8D53-6EE282084780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2">
            <a:extLst>
              <a:ext uri="{FF2B5EF4-FFF2-40B4-BE49-F238E27FC236}">
                <a16:creationId xmlns:a16="http://schemas.microsoft.com/office/drawing/2014/main" id="{0E13A95E-DBA6-B141-8675-48A6E758CC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0828" y="625475"/>
            <a:ext cx="12813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r>
              <a:rPr lang="ru-RU" dirty="0"/>
              <a:t>Содержание</a:t>
            </a:r>
            <a:endParaRPr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061718-B424-4A4A-BF6F-E41CC06339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12850" y="1844675"/>
            <a:ext cx="8839200" cy="2362200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defRPr sz="2200"/>
            </a:lvl1pPr>
            <a:lvl2pPr marL="800100" indent="-342900">
              <a:buFont typeface="Arial" panose="020B0604020202020204" pitchFamily="34" charset="0"/>
              <a:buChar char="•"/>
              <a:defRPr sz="2200"/>
            </a:lvl2pPr>
            <a:lvl3pPr marL="1257300" indent="-342900">
              <a:buFont typeface="Arial" panose="020B0604020202020204" pitchFamily="34" charset="0"/>
              <a:buChar char="•"/>
              <a:defRPr sz="2200"/>
            </a:lvl3pPr>
            <a:lvl4pPr marL="1714500" indent="-342900">
              <a:buFont typeface="Arial" panose="020B0604020202020204" pitchFamily="34" charset="0"/>
              <a:buChar char="•"/>
              <a:defRPr sz="2200"/>
            </a:lvl4pPr>
            <a:lvl5pPr marL="2171700" indent="-342900">
              <a:buFont typeface="Arial" panose="020B0604020202020204" pitchFamily="34" charset="0"/>
              <a:buChar char="•"/>
              <a:defRPr sz="2200"/>
            </a:lvl5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</p:txBody>
      </p:sp>
      <p:sp>
        <p:nvSpPr>
          <p:cNvPr id="8" name="Номер слайда 3">
            <a:extLst>
              <a:ext uri="{FF2B5EF4-FFF2-40B4-BE49-F238E27FC236}">
                <a16:creationId xmlns:a16="http://schemas.microsoft.com/office/drawing/2014/main" id="{819E5E17-4607-D344-900F-422A4317AF2D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3562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На белом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D41CF3-064E-C342-99A4-1360E2412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4"/>
            <a:ext cx="20104100" cy="11308556"/>
          </a:xfrm>
          <a:prstGeom prst="rect">
            <a:avLst/>
          </a:prstGeom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BE8D18F3-F4BB-8A47-ACDB-AA33D4DE5C04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3106400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err="1">
                <a:solidFill>
                  <a:schemeClr val="tx1"/>
                </a:solidFill>
              </a:rPr>
              <a:t>W</a:t>
            </a:r>
            <a:r>
              <a:rPr lang="en-US" sz="4000" b="1" dirty="0" err="1">
                <a:solidFill>
                  <a:schemeClr val="tx1"/>
                </a:solidFill>
              </a:rPr>
              <a:t>aterfall</a:t>
            </a:r>
            <a:r>
              <a:rPr lang="en-US" sz="4000" b="1" dirty="0">
                <a:solidFill>
                  <a:schemeClr val="tx1"/>
                </a:solidFill>
              </a:rPr>
              <a:t> vs Scrum</a:t>
            </a:r>
            <a:endParaRPr lang="ru-RU" sz="4000" b="1" dirty="0">
              <a:solidFill>
                <a:schemeClr val="tx1"/>
              </a:solidFill>
              <a:cs typeface="Suisse Int'l Bold" panose="020B08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62787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лиен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2">
            <a:extLst>
              <a:ext uri="{FF2B5EF4-FFF2-40B4-BE49-F238E27FC236}">
                <a16:creationId xmlns:a16="http://schemas.microsoft.com/office/drawing/2014/main" id="{0E13A95E-DBA6-B141-8675-48A6E758CC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0828" y="625475"/>
            <a:ext cx="12813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r>
              <a:rPr lang="ru-RU" dirty="0"/>
              <a:t>Наши клиенты</a:t>
            </a:r>
            <a:endParaRPr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336C275-8650-F04E-9BC2-A1C57DC465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5349875"/>
            <a:ext cx="2282371" cy="72661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959E173-50E5-7346-AB23-AC8A230F14C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07" y="8931275"/>
            <a:ext cx="2282371" cy="41902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A74224C-2731-4542-A822-869090CCACE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50" y="7635875"/>
            <a:ext cx="2267454" cy="80554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7153714-F232-3042-A7C9-26B2260D5A6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8450" y="4130675"/>
            <a:ext cx="2268988" cy="44583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184640B-DE36-284E-8723-5187F475694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0" y="3902075"/>
            <a:ext cx="2608425" cy="102964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336E9C8-3C0F-724A-BD8F-F71E8B766F2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07" y="2987675"/>
            <a:ext cx="2282371" cy="34629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5CC6CB2-F28F-4C47-94A4-927696BADC9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50" y="9921875"/>
            <a:ext cx="2209530" cy="4699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382161E-651E-8246-B621-7A083869103E}"/>
              </a:ext>
            </a:extLst>
          </p:cNvPr>
          <p:cNvPicPr/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665" y="9617075"/>
            <a:ext cx="2251154" cy="109534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0F27161-BF6B-7A41-82E4-DE2CB1FCE16C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50" y="2911475"/>
            <a:ext cx="2005261" cy="381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7E28F1E-E97A-864D-B259-91FCF50AB23C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50" y="5502275"/>
            <a:ext cx="2416629" cy="50265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2FBEEEE-290A-EB4A-9B71-09A69C1C7B8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50" y="6721475"/>
            <a:ext cx="2215243" cy="443049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0D6A4CF-A0A2-1746-980B-133C5DE741B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1844676"/>
            <a:ext cx="1971039" cy="30480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D6E20FD-0DD7-9341-B692-C13EDF2365A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0" y="4130675"/>
            <a:ext cx="2282371" cy="61624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DD9F6549-059F-9B4C-8D14-D7CA62D4C3B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1539875"/>
            <a:ext cx="2494945" cy="860326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D41412E1-3475-3A4E-8971-99B7A8B095B5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51" y="5426075"/>
            <a:ext cx="2729196" cy="4699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E790B71-8B8A-0B41-BFDA-963BEE02FA9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850" y="2911475"/>
            <a:ext cx="2483757" cy="488187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40C83847-7B35-FE4B-8A6B-71A8A81B26ED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50" y="3925661"/>
            <a:ext cx="2622209" cy="738414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553BE8C-7FA5-2A4D-966F-63AC7ACE7A8C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50" y="6569076"/>
            <a:ext cx="2530745" cy="872671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5BFA744B-1FC1-CD4F-AA41-454009AF6E20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6797675"/>
            <a:ext cx="2685143" cy="334096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D621B9C0-62BD-7747-A4AF-B3809E69ADBC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49" y="7788275"/>
            <a:ext cx="2822169" cy="562115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7E4884C4-F974-8C41-9D27-BCD661C076E0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2250" y="1692275"/>
            <a:ext cx="2430780" cy="83820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DE5AD958-080D-2D44-800A-C1B1A679E9FE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9845675"/>
            <a:ext cx="2819400" cy="619782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D018BD24-F719-4548-86EA-B1C0ABC4CFB1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5005050" y="4130675"/>
            <a:ext cx="1632235" cy="497633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F02E1864-86D1-3541-A764-C3DBC0FA93F1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250" y="2911475"/>
            <a:ext cx="2052735" cy="1537107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795D8812-F1D5-454E-BC57-DDAF20E3F15B}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5049" y="5349875"/>
            <a:ext cx="1897373" cy="457199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9D85760D-A156-4A4E-B98C-7D39E407C4DC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7450" y="7559675"/>
            <a:ext cx="1524000" cy="839755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16FE8838-2956-6C42-8360-7F34DA4802F1}"/>
              </a:ext>
            </a:extLst>
          </p:cNvPr>
          <p:cNvPicPr>
            <a:picLocks noChangeAspect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2049" y="7788275"/>
            <a:ext cx="1436149" cy="1085461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05BF4308-B011-EA43-B15A-CFCE81CDCC0A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5850" y="9540875"/>
            <a:ext cx="1432331" cy="1190625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F71434CF-7067-EC41-B843-C2002FBC2E5A}"/>
              </a:ext>
            </a:extLst>
          </p:cNvPr>
          <p:cNvPicPr>
            <a:picLocks noChangeAspect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2050" y="1463675"/>
            <a:ext cx="972274" cy="1066800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0FC5FA0F-B1B2-D94E-B45B-B187B9510AE3}"/>
              </a:ext>
            </a:extLst>
          </p:cNvPr>
          <p:cNvPicPr>
            <a:picLocks noChangeAspect="1"/>
          </p:cNvPicPr>
          <p:nvPr userDrawn="1"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8850" y="6492875"/>
            <a:ext cx="1602704" cy="711200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0C3A4FFB-3246-AA40-866B-2C44E77D2A1E}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50" y="8778875"/>
            <a:ext cx="1295400" cy="753140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4C38825F-8B01-C44B-93E9-4E1FFD7BF0C6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5050" y="9998075"/>
            <a:ext cx="1752600" cy="604345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B8E864B4-F864-F84A-A0B0-9E5901581078}"/>
              </a:ext>
            </a:extLst>
          </p:cNvPr>
          <p:cNvPicPr>
            <a:picLocks noChangeAspect="1"/>
          </p:cNvPicPr>
          <p:nvPr userDrawn="1"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5959" y="8855075"/>
            <a:ext cx="1763363" cy="609600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0486411D-E7F2-F945-ADD9-E172043A759C}"/>
              </a:ext>
            </a:extLst>
          </p:cNvPr>
          <p:cNvPicPr>
            <a:picLocks noChangeAspect="1"/>
          </p:cNvPicPr>
          <p:nvPr userDrawn="1"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0250" y="1158875"/>
            <a:ext cx="2264113" cy="1600200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50D9D26A-CDD3-9843-8182-135A5BB9E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86"/>
          <a:stretch/>
        </p:blipFill>
        <p:spPr>
          <a:xfrm>
            <a:off x="17443450" y="4740275"/>
            <a:ext cx="1676400" cy="1109232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76F390BD-E919-254C-BE2C-A56C447AEB2B}"/>
              </a:ext>
            </a:extLst>
          </p:cNvPr>
          <p:cNvPicPr>
            <a:picLocks noChangeAspect="1"/>
          </p:cNvPicPr>
          <p:nvPr userDrawn="1"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850" y="1692275"/>
            <a:ext cx="1719977" cy="685800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DAE8A1DB-8B02-4E49-A99F-31543B8B1279}"/>
              </a:ext>
            </a:extLst>
          </p:cNvPr>
          <p:cNvPicPr>
            <a:picLocks noChangeAspect="1"/>
          </p:cNvPicPr>
          <p:nvPr userDrawn="1"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4407" y="7788275"/>
            <a:ext cx="1806466" cy="463692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267A669D-08EF-0E44-A252-05581A405768}"/>
              </a:ext>
            </a:extLst>
          </p:cNvPr>
          <p:cNvPicPr>
            <a:picLocks noChangeAspect="1"/>
          </p:cNvPicPr>
          <p:nvPr userDrawn="1"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9504" y="5197475"/>
            <a:ext cx="2096273" cy="724518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919AB2BF-A6EE-6049-BE69-4A75635C5C12}"/>
              </a:ext>
            </a:extLst>
          </p:cNvPr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0828" y="6721475"/>
            <a:ext cx="1873625" cy="457200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0D0F6B67-36AA-A948-A5CA-41BE199FF9C2}"/>
              </a:ext>
            </a:extLst>
          </p:cNvPr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5140" y="2987675"/>
            <a:ext cx="1905000" cy="354725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EACD7C91-56B9-2945-9692-A242D8A291CC}"/>
              </a:ext>
            </a:extLst>
          </p:cNvPr>
          <p:cNvPicPr>
            <a:picLocks noChangeAspect="1"/>
          </p:cNvPicPr>
          <p:nvPr userDrawn="1"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2650" y="2759075"/>
            <a:ext cx="2209798" cy="762000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A9534B40-2275-3C4D-B749-9F490BB2A6A6}"/>
              </a:ext>
            </a:extLst>
          </p:cNvPr>
          <p:cNvPicPr>
            <a:picLocks noChangeAspect="1"/>
          </p:cNvPicPr>
          <p:nvPr userDrawn="1"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7788275"/>
            <a:ext cx="2057400" cy="501805"/>
          </a:xfrm>
          <a:prstGeom prst="rect">
            <a:avLst/>
          </a:prstGeom>
        </p:spPr>
      </p:pic>
      <p:pic>
        <p:nvPicPr>
          <p:cNvPr id="49" name="Рисунок 48">
            <a:extLst>
              <a:ext uri="{FF2B5EF4-FFF2-40B4-BE49-F238E27FC236}">
                <a16:creationId xmlns:a16="http://schemas.microsoft.com/office/drawing/2014/main" id="{27D6C13E-9B6A-494D-B784-E0760BDB6F43}"/>
              </a:ext>
            </a:extLst>
          </p:cNvPr>
          <p:cNvPicPr>
            <a:picLocks noChangeAspect="1"/>
          </p:cNvPicPr>
          <p:nvPr userDrawn="1"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8626475"/>
            <a:ext cx="2057400" cy="710469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0432D33B-CF64-4045-BB81-147F488B20A1}"/>
              </a:ext>
            </a:extLst>
          </p:cNvPr>
          <p:cNvPicPr>
            <a:picLocks noChangeAspect="1"/>
          </p:cNvPicPr>
          <p:nvPr userDrawn="1"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9007475"/>
            <a:ext cx="2540000" cy="406400"/>
          </a:xfrm>
          <a:prstGeom prst="rect">
            <a:avLst/>
          </a:prstGeom>
        </p:spPr>
      </p:pic>
      <p:pic>
        <p:nvPicPr>
          <p:cNvPr id="51" name="Рисунок 50">
            <a:extLst>
              <a:ext uri="{FF2B5EF4-FFF2-40B4-BE49-F238E27FC236}">
                <a16:creationId xmlns:a16="http://schemas.microsoft.com/office/drawing/2014/main" id="{2ABA4F16-71CC-B34C-84FA-AE8F29EE0045}"/>
              </a:ext>
            </a:extLst>
          </p:cNvPr>
          <p:cNvPicPr>
            <a:picLocks noChangeAspect="1"/>
          </p:cNvPicPr>
          <p:nvPr userDrawn="1"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7040" y="9845675"/>
            <a:ext cx="1981200" cy="630382"/>
          </a:xfrm>
          <a:prstGeom prst="rect">
            <a:avLst/>
          </a:prstGeom>
        </p:spPr>
      </p:pic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B8B934B3-073F-D047-9775-5BCD834236F5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3450" y="6340475"/>
            <a:ext cx="1752600" cy="683707"/>
          </a:xfrm>
          <a:prstGeom prst="rect">
            <a:avLst/>
          </a:prstGeom>
        </p:spPr>
      </p:pic>
      <p:sp>
        <p:nvSpPr>
          <p:cNvPr id="55" name="Номер слайда 3">
            <a:extLst>
              <a:ext uri="{FF2B5EF4-FFF2-40B4-BE49-F238E27FC236}">
                <a16:creationId xmlns:a16="http://schemas.microsoft.com/office/drawing/2014/main" id="{2434BE78-C1D7-5340-898C-A46EA940B87C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489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id="{68EDADFC-DBE5-3A45-8926-611CF1FD9F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6650" y="7483475"/>
            <a:ext cx="2667000" cy="26670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grpSp>
        <p:nvGrpSpPr>
          <p:cNvPr id="61" name="Группа 60">
            <a:extLst>
              <a:ext uri="{FF2B5EF4-FFF2-40B4-BE49-F238E27FC236}">
                <a16:creationId xmlns:a16="http://schemas.microsoft.com/office/drawing/2014/main" id="{1815A408-115D-7D4E-8D4F-8AA8E592885E}"/>
              </a:ext>
            </a:extLst>
          </p:cNvPr>
          <p:cNvGrpSpPr/>
          <p:nvPr userDrawn="1"/>
        </p:nvGrpSpPr>
        <p:grpSpPr>
          <a:xfrm>
            <a:off x="899396" y="3140075"/>
            <a:ext cx="7797327" cy="2390239"/>
            <a:chOff x="899396" y="3140075"/>
            <a:chExt cx="7797327" cy="2390239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456CE91-76AD-024D-9C6B-47213AC50C3A}"/>
                </a:ext>
              </a:extLst>
            </p:cNvPr>
            <p:cNvSpPr txBox="1"/>
            <p:nvPr/>
          </p:nvSpPr>
          <p:spPr>
            <a:xfrm>
              <a:off x="899396" y="4206875"/>
              <a:ext cx="779732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spc="-150" dirty="0">
                  <a:latin typeface="Arial Black" panose="020B0604020202020204" pitchFamily="34" charset="0"/>
                  <a:cs typeface="Arial Black" panose="020B0604020202020204" pitchFamily="34" charset="0"/>
                </a:rPr>
                <a:t>за внимание!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C6515E6-57B1-7345-A620-CCBC2627B17B}"/>
                </a:ext>
              </a:extLst>
            </p:cNvPr>
            <p:cNvSpPr txBox="1"/>
            <p:nvPr/>
          </p:nvSpPr>
          <p:spPr>
            <a:xfrm>
              <a:off x="899396" y="3140075"/>
              <a:ext cx="499527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spc="-150" dirty="0">
                  <a:latin typeface="Arial Black" panose="020B0604020202020204" pitchFamily="34" charset="0"/>
                  <a:cs typeface="Arial Black" panose="020B0604020202020204" pitchFamily="34" charset="0"/>
                </a:rPr>
                <a:t>Спасибо</a:t>
              </a:r>
            </a:p>
          </p:txBody>
        </p:sp>
      </p:grpSp>
      <p:sp>
        <p:nvSpPr>
          <p:cNvPr id="65" name="Текст 64">
            <a:extLst>
              <a:ext uri="{FF2B5EF4-FFF2-40B4-BE49-F238E27FC236}">
                <a16:creationId xmlns:a16="http://schemas.microsoft.com/office/drawing/2014/main" id="{99EDB3D2-6EBD-3E4E-ABC5-BE6C466F747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4650" y="8550275"/>
            <a:ext cx="3810000" cy="45720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ru-RU" dirty="0"/>
              <a:t>Имя Фамилия</a:t>
            </a:r>
          </a:p>
        </p:txBody>
      </p:sp>
      <p:sp>
        <p:nvSpPr>
          <p:cNvPr id="67" name="Текст 66">
            <a:extLst>
              <a:ext uri="{FF2B5EF4-FFF2-40B4-BE49-F238E27FC236}">
                <a16:creationId xmlns:a16="http://schemas.microsoft.com/office/drawing/2014/main" id="{1FC6BB49-8231-F04A-BAC5-58D4DC5C369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84650" y="9236075"/>
            <a:ext cx="3810000" cy="914400"/>
          </a:xfrm>
          <a:prstGeom prst="rect">
            <a:avLst/>
          </a:prstGeom>
        </p:spPr>
        <p:txBody>
          <a:bodyPr/>
          <a:lstStyle/>
          <a:p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Менеджер по работе с клиентами</a:t>
            </a:r>
            <a:br>
              <a:rPr kumimoji="1" lang="en-US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Тел.: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+ 7 90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011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b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en-US" dirty="0">
                <a:latin typeface="Arial" panose="020B0604020202020204" pitchFamily="34" charset="0"/>
                <a:cs typeface="Arial" panose="020B0604020202020204" pitchFamily="34" charset="0"/>
              </a:rPr>
              <a:t>E-mail: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AnEZubarev@1bit.com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Рисунок 2">
            <a:extLst>
              <a:ext uri="{FF2B5EF4-FFF2-40B4-BE49-F238E27FC236}">
                <a16:creationId xmlns:a16="http://schemas.microsoft.com/office/drawing/2014/main" id="{6B98C71B-6FED-7A44-B990-F51C5647E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60803" y="7483475"/>
            <a:ext cx="2667000" cy="26670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9" name="Текст 64">
            <a:extLst>
              <a:ext uri="{FF2B5EF4-FFF2-40B4-BE49-F238E27FC236}">
                <a16:creationId xmlns:a16="http://schemas.microsoft.com/office/drawing/2014/main" id="{9437CFCC-A6D0-9848-B447-E8E5084F34B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08803" y="8550275"/>
            <a:ext cx="3810000" cy="45720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ru-RU" dirty="0"/>
              <a:t>Имя Фамилия</a:t>
            </a:r>
          </a:p>
        </p:txBody>
      </p:sp>
      <p:sp>
        <p:nvSpPr>
          <p:cNvPr id="70" name="Текст 66">
            <a:extLst>
              <a:ext uri="{FF2B5EF4-FFF2-40B4-BE49-F238E27FC236}">
                <a16:creationId xmlns:a16="http://schemas.microsoft.com/office/drawing/2014/main" id="{94A24500-C912-3D48-B4B1-249D0BA5837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08803" y="9236075"/>
            <a:ext cx="3810000" cy="914400"/>
          </a:xfrm>
          <a:prstGeom prst="rect">
            <a:avLst/>
          </a:prstGeom>
        </p:spPr>
        <p:txBody>
          <a:bodyPr/>
          <a:lstStyle/>
          <a:p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Менеджер по работе с клиентами</a:t>
            </a:r>
            <a:br>
              <a:rPr kumimoji="1" lang="en-US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Тел.: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+ 7 90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011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b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en-US" dirty="0">
                <a:latin typeface="Arial" panose="020B0604020202020204" pitchFamily="34" charset="0"/>
                <a:cs typeface="Arial" panose="020B0604020202020204" pitchFamily="34" charset="0"/>
              </a:rPr>
              <a:t>E-mail: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AnEZubarev@1bit.com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Номер слайда 3">
            <a:extLst>
              <a:ext uri="{FF2B5EF4-FFF2-40B4-BE49-F238E27FC236}">
                <a16:creationId xmlns:a16="http://schemas.microsoft.com/office/drawing/2014/main" id="{03B55695-7552-984C-A23A-D4C47AC61DC4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5697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7/8/24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9692937" y="10836275"/>
            <a:ext cx="196850" cy="553998"/>
          </a:xfrm>
        </p:spPr>
        <p:txBody>
          <a:bodyPr lIns="0" tIns="0" rIns="0" bIns="0"/>
          <a:lstStyle>
            <a:lvl1pPr>
              <a:defRPr sz="13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48895">
              <a:lnSpc>
                <a:spcPct val="100000"/>
              </a:lnSpc>
              <a:spcBef>
                <a:spcPts val="434"/>
              </a:spcBef>
            </a:pPr>
            <a:fld id="{81D60167-4931-47E6-BA6A-407CBD079E47}" type="slidenum">
              <a:rPr spc="135" dirty="0"/>
              <a:t>‹#›</a:t>
            </a:fld>
            <a:endParaRPr spc="135" dirty="0"/>
          </a:p>
        </p:txBody>
      </p:sp>
    </p:spTree>
    <p:extLst>
      <p:ext uri="{BB962C8B-B14F-4D97-AF65-F5344CB8AC3E}">
        <p14:creationId xmlns:p14="http://schemas.microsoft.com/office/powerpoint/2010/main" val="4227396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older 2">
            <a:extLst>
              <a:ext uri="{FF2B5EF4-FFF2-40B4-BE49-F238E27FC236}">
                <a16:creationId xmlns:a16="http://schemas.microsoft.com/office/drawing/2014/main" id="{3E1BDB24-CA72-9F4F-A131-9C76AEA9F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828" y="747819"/>
            <a:ext cx="10401935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3800" b="1" i="0">
                <a:solidFill>
                  <a:schemeClr val="tx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endParaRPr dirty="0"/>
          </a:p>
        </p:txBody>
      </p:sp>
      <p:sp>
        <p:nvSpPr>
          <p:cNvPr id="11" name="Номер слайда 3">
            <a:extLst>
              <a:ext uri="{FF2B5EF4-FFF2-40B4-BE49-F238E27FC236}">
                <a16:creationId xmlns:a16="http://schemas.microsoft.com/office/drawing/2014/main" id="{D0A2C889-98F6-7845-843E-5BFF993D6F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pPr algn="ctr"/>
            <a:fld id="{9945066E-FA9E-E14C-B2FC-BCFA12920EF0}" type="slidenum">
              <a:rPr lang="ru-RU" smtClean="0"/>
              <a:pPr algn="ctr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21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BB4A3EF-84D7-4E42-B862-561FA45B92A4}"/>
              </a:ext>
            </a:extLst>
          </p:cNvPr>
          <p:cNvSpPr/>
          <p:nvPr userDrawn="1"/>
        </p:nvSpPr>
        <p:spPr>
          <a:xfrm>
            <a:off x="0" y="0"/>
            <a:ext cx="20104100" cy="11309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9A5616-9D9A-064C-A62C-C3C1B0CA60D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91250" y="7359650"/>
            <a:ext cx="647700" cy="394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34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391CC12-5904-844F-8618-ABB9ABB0213E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6446648" y="549275"/>
            <a:ext cx="2711302" cy="457200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651415B-C993-7A4A-9374-99DD7DF171BB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710" r:id="rId3"/>
    <p:sldLayoutId id="2147483716" r:id="rId4"/>
    <p:sldLayoutId id="2147483715" r:id="rId5"/>
    <p:sldLayoutId id="2147483714" r:id="rId6"/>
    <p:sldLayoutId id="2147483720" r:id="rId7"/>
    <p:sldLayoutId id="2147483721" r:id="rId8"/>
  </p:sldLayoutIdLst>
  <p:txStyles>
    <p:titleStyle>
      <a:lvl1pPr>
        <a:defRPr sz="3800">
          <a:latin typeface="Suisse Int'l Bold" panose="020B0804000000000000" pitchFamily="34" charset="-78"/>
          <a:ea typeface="+mj-ea"/>
          <a:cs typeface="Suisse Int'l Bold" panose="020B0804000000000000" pitchFamily="34" charset="-78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223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A034E39-75ED-4F4B-9A72-A04E645AD20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6452850" y="549275"/>
            <a:ext cx="2711302" cy="457200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C665179-8980-D142-86D1-DEE70431E36A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rgbClr val="E20E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43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11" r:id="rId2"/>
    <p:sldLayoutId id="2147483708" r:id="rId3"/>
    <p:sldLayoutId id="2147483709" r:id="rId4"/>
    <p:sldLayoutId id="2147483712" r:id="rId5"/>
    <p:sldLayoutId id="214748371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223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A034E39-75ED-4F4B-9A72-A04E645AD20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452850" y="549275"/>
            <a:ext cx="2711302" cy="457200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C665179-8980-D142-86D1-DEE70431E36A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rgbClr val="E20E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FDDB72A-EA55-E24E-914A-54DF6E26218A}"/>
              </a:ext>
            </a:extLst>
          </p:cNvPr>
          <p:cNvSpPr/>
          <p:nvPr userDrawn="1"/>
        </p:nvSpPr>
        <p:spPr>
          <a:xfrm>
            <a:off x="1193799" y="3684250"/>
            <a:ext cx="3198643" cy="3221656"/>
          </a:xfrm>
          <a:prstGeom prst="rect">
            <a:avLst/>
          </a:prstGeom>
          <a:solidFill>
            <a:srgbClr val="E50D71"/>
          </a:solidFill>
          <a:ln w="19050" cap="flat" cmpd="sng" algn="ctr">
            <a:solidFill>
              <a:srgbClr val="E50D71"/>
            </a:solidFill>
            <a:prstDash val="solid"/>
          </a:ln>
          <a:effectLst>
            <a:softEdge rad="0"/>
          </a:effectLst>
        </p:spPr>
        <p:txBody>
          <a:bodyPr wrap="square" tIns="59363" rtlCol="0" anchor="ctr">
            <a:normAutofit/>
          </a:bodyPr>
          <a:lstStyle/>
          <a:p>
            <a:pPr algn="ctr" defTabSz="1507846">
              <a:lnSpc>
                <a:spcPct val="120000"/>
              </a:lnSpc>
              <a:defRPr/>
            </a:pPr>
            <a:endParaRPr lang="ru-RU" sz="1979" kern="0" dirty="0">
              <a:solidFill>
                <a:srgbClr val="040504"/>
              </a:solidFill>
              <a:latin typeface="Arial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838F10-B1E2-3548-BC93-FA4D2EC4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2851" y="7788275"/>
            <a:ext cx="9067800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Название раздела</a:t>
            </a:r>
          </a:p>
        </p:txBody>
      </p:sp>
    </p:spTree>
    <p:extLst>
      <p:ext uri="{BB962C8B-B14F-4D97-AF65-F5344CB8AC3E}">
        <p14:creationId xmlns:p14="http://schemas.microsoft.com/office/powerpoint/2010/main" val="251015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Номер слайда 3">
            <a:extLst>
              <a:ext uri="{FF2B5EF4-FFF2-40B4-BE49-F238E27FC236}">
                <a16:creationId xmlns:a16="http://schemas.microsoft.com/office/drawing/2014/main" id="{285A87EC-D734-1D4D-A1E0-23E65F35A24B}"/>
              </a:ext>
            </a:extLst>
          </p:cNvPr>
          <p:cNvSpPr txBox="1">
            <a:spLocks/>
          </p:cNvSpPr>
          <p:nvPr/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kern="0" smtClean="0">
                <a:latin typeface="+mn-lt"/>
              </a:rPr>
              <a:pPr algn="ctr"/>
              <a:t>1</a:t>
            </a:fld>
            <a:endParaRPr lang="ru-RU" kern="0" dirty="0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D3B68E-63D6-0B41-96F0-2991CC90DFE2}"/>
              </a:ext>
            </a:extLst>
          </p:cNvPr>
          <p:cNvSpPr txBox="1"/>
          <p:nvPr/>
        </p:nvSpPr>
        <p:spPr>
          <a:xfrm>
            <a:off x="5403850" y="549275"/>
            <a:ext cx="1066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cs typeface="Suisse Intl" panose="020B0504000000000000"/>
              </a:rPr>
              <a:t>ООО «Спецобъединение Юго-Запад»</a:t>
            </a:r>
            <a:endParaRPr lang="ru-RU" sz="4000" b="1" dirty="0">
              <a:cs typeface="Suisse Intl" panose="020B0504000000000000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4FD141-5B1E-4E4B-B744-1F742EBB9DDC}"/>
              </a:ext>
            </a:extLst>
          </p:cNvPr>
          <p:cNvSpPr txBox="1"/>
          <p:nvPr/>
        </p:nvSpPr>
        <p:spPr>
          <a:xfrm>
            <a:off x="5403850" y="1235075"/>
            <a:ext cx="1379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cs typeface="Suisse Intl" panose="020B0504000000000000"/>
              </a:rPr>
              <a:t>Адаптация программы «1С:MDM Управление НСИ»</a:t>
            </a:r>
            <a:endParaRPr lang="ru-RU" sz="2800" dirty="0">
              <a:cs typeface="Suisse Intl" panose="020B0504000000000000" pitchFamily="34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67E5D9-0369-1742-8D0A-72B4615A1868}"/>
              </a:ext>
            </a:extLst>
          </p:cNvPr>
          <p:cNvSpPr txBox="1"/>
          <p:nvPr/>
        </p:nvSpPr>
        <p:spPr>
          <a:xfrm>
            <a:off x="5403850" y="2036544"/>
            <a:ext cx="1991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/>
              </a:rPr>
              <a:t>О компании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5BBE7ED-720D-744A-9BCA-E7E609053716}"/>
              </a:ext>
            </a:extLst>
          </p:cNvPr>
          <p:cNvSpPr txBox="1"/>
          <p:nvPr/>
        </p:nvSpPr>
        <p:spPr>
          <a:xfrm>
            <a:off x="5403849" y="5426075"/>
            <a:ext cx="2303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/>
              </a:rPr>
              <a:t>Предпосылки</a:t>
            </a:r>
          </a:p>
        </p:txBody>
      </p:sp>
      <p:pic>
        <p:nvPicPr>
          <p:cNvPr id="63" name="Рисунок 62">
            <a:extLst>
              <a:ext uri="{FF2B5EF4-FFF2-40B4-BE49-F238E27FC236}">
                <a16:creationId xmlns:a16="http://schemas.microsoft.com/office/drawing/2014/main" id="{B6A41250-D334-C64B-91A4-3DC2963DF9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70977" cy="11309350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7FD91DAB-BD98-F84F-BC00-B274F6889E81}"/>
              </a:ext>
            </a:extLst>
          </p:cNvPr>
          <p:cNvSpPr txBox="1"/>
          <p:nvPr/>
        </p:nvSpPr>
        <p:spPr>
          <a:xfrm>
            <a:off x="5403850" y="2682875"/>
            <a:ext cx="12877800" cy="2349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800"/>
              </a:spcAft>
            </a:pP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Компания ООО «</a:t>
            </a:r>
            <a:r>
              <a:rPr lang="ru-RU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Спецобъединение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Юго-Запад» является крупным предприятием в сфере торговли и производства, занимающим высокие позиции в области обеспечения безопасности труда. Основанная в 1997 году, она является частью группы компаний «Спецобъединение».</a:t>
            </a:r>
          </a:p>
          <a:p>
            <a:pPr algn="l">
              <a:spcAft>
                <a:spcPts val="800"/>
              </a:spcAft>
            </a:pP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Основной вид деятельности компании заключается в представлении широкого ассортимента спецодежды, спецобуви и средств индивидуальной защиты, включая как продукцию собственного производства, так и известных мировых брендов в данной области. Компания гарантирует высокое качество своей продукции и материалов, используемых для её изготовления.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39DB048-1F36-6F47-9F3A-E95B5C929729}"/>
              </a:ext>
            </a:extLst>
          </p:cNvPr>
          <p:cNvSpPr txBox="1"/>
          <p:nvPr/>
        </p:nvSpPr>
        <p:spPr>
          <a:xfrm>
            <a:off x="5403849" y="6111875"/>
            <a:ext cx="13030201" cy="4171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635" fontAlgn="auto">
              <a:spcBef>
                <a:spcPts val="300"/>
              </a:spcBef>
              <a:spcAft>
                <a:spcPts val="6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До внедрения проекта компания ООО «</a:t>
            </a:r>
            <a:r>
              <a:rPr lang="ru-RU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Спецобъединение</a:t>
            </a:r>
            <a:r>
              <a:rPr lang="ru-RU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Юго-Запад» столкнулась с рядом проблем, которые серьезно затрудняли её бизнес-процессы и снижали эффективность работы:</a:t>
            </a:r>
            <a:endParaRPr lang="ru-RU" sz="2000" dirty="0">
              <a:effectLst/>
              <a:ea typeface="Times New Roman" panose="02020603050405020304" pitchFamily="18" charset="0"/>
            </a:endParaRPr>
          </a:p>
          <a:p>
            <a:pPr marL="284480" indent="-285750">
              <a:lnSpc>
                <a:spcPct val="115000"/>
              </a:lnSpc>
              <a:spcAft>
                <a:spcPts val="600"/>
              </a:spcAft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Децентрализация бизнес-подразделений компании привела к использованию различных конфигураций систем учета данных 1С.</a:t>
            </a:r>
          </a:p>
          <a:p>
            <a:pPr marL="284480" indent="-285750">
              <a:lnSpc>
                <a:spcPct val="115000"/>
              </a:lnSpc>
              <a:spcAft>
                <a:spcPts val="600"/>
              </a:spcAft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Отсутствие единого подхода к ведению данных </a:t>
            </a:r>
            <a:r>
              <a:rPr lang="ru-RU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номенклатурно</a:t>
            </a:r>
            <a:r>
              <a:rPr lang="ru-RU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-сопутствующих информационных справочников (НСИ)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.</a:t>
            </a:r>
          </a:p>
          <a:p>
            <a:pPr marL="284480" indent="-285750">
              <a:lnSpc>
                <a:spcPct val="115000"/>
              </a:lnSpc>
              <a:spcAft>
                <a:spcPts val="600"/>
              </a:spcAft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Большие трудозатраты на сбор данных для планирования и отчетности по группе компаний были вызваны разнообразием используемых систем и отсутствием единой методологии работы с данными. Всего было более 43 000 номенклатурных позиций с 316 реквизитами, что делало процесс сбора и анализа данных крайне затруднительным.</a:t>
            </a:r>
          </a:p>
          <a:p>
            <a:pPr marL="284480" indent="-285750">
              <a:lnSpc>
                <a:spcPct val="115000"/>
              </a:lnSpc>
              <a:spcAft>
                <a:spcPts val="600"/>
              </a:spcAft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Наличие неиспользуемых справочников и множества дублей.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923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Номер слайда 3">
            <a:extLst>
              <a:ext uri="{FF2B5EF4-FFF2-40B4-BE49-F238E27FC236}">
                <a16:creationId xmlns:a16="http://schemas.microsoft.com/office/drawing/2014/main" id="{3FB8CC81-8380-F141-BC3B-E81BCB911E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pPr algn="ctr"/>
            <a:fld id="{9945066E-FA9E-E14C-B2FC-BCFA12920EF0}" type="slidenum">
              <a:rPr lang="ru-RU" smtClean="0">
                <a:latin typeface="+mn-lt"/>
              </a:rPr>
              <a:pPr algn="ctr"/>
              <a:t>2</a:t>
            </a:fld>
            <a:endParaRPr lang="ru-RU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455749-B05B-6443-8FD6-F75D56876146}"/>
              </a:ext>
            </a:extLst>
          </p:cNvPr>
          <p:cNvSpPr txBox="1"/>
          <p:nvPr/>
        </p:nvSpPr>
        <p:spPr>
          <a:xfrm>
            <a:off x="1212850" y="549275"/>
            <a:ext cx="1021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cs typeface="Suisse Intl" panose="020B0504000000000000"/>
              </a:rPr>
              <a:t>ООО «Спецобъединение Юго-Запад»</a:t>
            </a:r>
            <a:endParaRPr lang="ru-RU" sz="4000" b="1" dirty="0">
              <a:cs typeface="Suisse Intl" panose="020B0504000000000000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FD7566-8DE3-6547-9B34-768EBEF3CD8B}"/>
              </a:ext>
            </a:extLst>
          </p:cNvPr>
          <p:cNvSpPr txBox="1"/>
          <p:nvPr/>
        </p:nvSpPr>
        <p:spPr>
          <a:xfrm>
            <a:off x="1212850" y="1235075"/>
            <a:ext cx="1645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cs typeface="Suisse Intl" panose="020B0504000000000000"/>
              </a:rPr>
              <a:t>Адаптация программы «1С:MDM Управление НСИ»</a:t>
            </a:r>
            <a:endParaRPr lang="ru-RU" sz="2800" dirty="0">
              <a:cs typeface="Suisse Intl" panose="020B0504000000000000" pitchFamily="34" charset="-78"/>
            </a:endParaRPr>
          </a:p>
        </p:txBody>
      </p:sp>
      <p:sp>
        <p:nvSpPr>
          <p:cNvPr id="13" name="object 12">
            <a:extLst>
              <a:ext uri="{FF2B5EF4-FFF2-40B4-BE49-F238E27FC236}">
                <a16:creationId xmlns:a16="http://schemas.microsoft.com/office/drawing/2014/main" id="{6EB3B939-343C-7740-A5B0-2942E7BB2252}"/>
              </a:ext>
            </a:extLst>
          </p:cNvPr>
          <p:cNvSpPr/>
          <p:nvPr/>
        </p:nvSpPr>
        <p:spPr>
          <a:xfrm flipH="1">
            <a:off x="14395449" y="2149475"/>
            <a:ext cx="76199" cy="7848600"/>
          </a:xfrm>
          <a:custGeom>
            <a:avLst/>
            <a:gdLst/>
            <a:ahLst/>
            <a:cxnLst/>
            <a:rect l="l" t="t" r="r" b="b"/>
            <a:pathLst>
              <a:path h="7305040">
                <a:moveTo>
                  <a:pt x="-237" y="207"/>
                </a:moveTo>
                <a:lnTo>
                  <a:pt x="-237" y="7304783"/>
                </a:lnTo>
              </a:path>
            </a:pathLst>
          </a:custGeom>
          <a:ln w="12191">
            <a:solidFill>
              <a:srgbClr val="D2016C"/>
            </a:solidFill>
            <a:prstDash val="sysDash"/>
          </a:ln>
        </p:spPr>
        <p:txBody>
          <a:bodyPr wrap="square" lIns="0" tIns="0" rIns="0" bIns="0" rtlCol="0"/>
          <a:lstStyle/>
          <a:p>
            <a:pPr defTabSz="914357"/>
            <a:endParaRPr sz="180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0E6132-FD04-E541-BC4A-404F73D0BD9B}"/>
              </a:ext>
            </a:extLst>
          </p:cNvPr>
          <p:cNvSpPr txBox="1"/>
          <p:nvPr/>
        </p:nvSpPr>
        <p:spPr>
          <a:xfrm>
            <a:off x="14974113" y="2149475"/>
            <a:ext cx="35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Эффект от внедрения</a:t>
            </a:r>
          </a:p>
        </p:txBody>
      </p:sp>
      <p:sp>
        <p:nvSpPr>
          <p:cNvPr id="81" name="object 3">
            <a:extLst>
              <a:ext uri="{FF2B5EF4-FFF2-40B4-BE49-F238E27FC236}">
                <a16:creationId xmlns:a16="http://schemas.microsoft.com/office/drawing/2014/main" id="{26FF3A59-A5BC-FE4B-A5DB-B97D44CAC341}"/>
              </a:ext>
            </a:extLst>
          </p:cNvPr>
          <p:cNvSpPr txBox="1"/>
          <p:nvPr/>
        </p:nvSpPr>
        <p:spPr>
          <a:xfrm>
            <a:off x="7977944" y="2760797"/>
            <a:ext cx="5235859" cy="500123"/>
          </a:xfrm>
          <a:prstGeom prst="rect">
            <a:avLst/>
          </a:prstGeom>
        </p:spPr>
        <p:txBody>
          <a:bodyPr vert="horz" wrap="square" lIns="0" tIns="190486" rIns="0" bIns="0" rtlCol="0">
            <a:spAutoFit/>
          </a:bodyPr>
          <a:lstStyle/>
          <a:p>
            <a:pPr defTabSz="914357">
              <a:spcBef>
                <a:spcPts val="1135"/>
              </a:spcBef>
            </a:pPr>
            <a:r>
              <a:rPr lang="ru-RU" sz="2000" spc="-10" dirty="0">
                <a:cs typeface="Suisse Intl" panose="020B0504000000000000" pitchFamily="34" charset="-78"/>
              </a:rPr>
              <a:t>«1С:MDM Управление НСИ»</a:t>
            </a:r>
          </a:p>
        </p:txBody>
      </p:sp>
      <p:sp>
        <p:nvSpPr>
          <p:cNvPr id="82" name="object 6">
            <a:extLst>
              <a:ext uri="{FF2B5EF4-FFF2-40B4-BE49-F238E27FC236}">
                <a16:creationId xmlns:a16="http://schemas.microsoft.com/office/drawing/2014/main" id="{81309BD6-EAA8-454D-AAFC-F5500CF150EE}"/>
              </a:ext>
            </a:extLst>
          </p:cNvPr>
          <p:cNvSpPr txBox="1"/>
          <p:nvPr/>
        </p:nvSpPr>
        <p:spPr>
          <a:xfrm>
            <a:off x="7994650" y="3597275"/>
            <a:ext cx="6209754" cy="3525323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управление содержимым справочников НСИ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просмотр и поиск содержимого справочников НСИ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управление заявками на добавление/изменение справочной информации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создание и настройка произвольных справочников в пользовательском режиме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синхронизация справочников НСИ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интеграция (загрузка/выгрузка) справочников НСИ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администрирование справочников НСИ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2EE19AD-8BF2-D34A-B94A-0FBC182C1A5D}"/>
              </a:ext>
            </a:extLst>
          </p:cNvPr>
          <p:cNvSpPr txBox="1"/>
          <p:nvPr/>
        </p:nvSpPr>
        <p:spPr>
          <a:xfrm>
            <a:off x="1136650" y="2149475"/>
            <a:ext cx="2262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Цели проекта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9984178-5460-B045-A9EF-060286D8EAA8}"/>
              </a:ext>
            </a:extLst>
          </p:cNvPr>
          <p:cNvSpPr txBox="1"/>
          <p:nvPr/>
        </p:nvSpPr>
        <p:spPr>
          <a:xfrm>
            <a:off x="7977944" y="2149475"/>
            <a:ext cx="3706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Внедренные продукты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C8C04B5-C9C4-7A41-A407-CDCA13009A02}"/>
              </a:ext>
            </a:extLst>
          </p:cNvPr>
          <p:cNvSpPr txBox="1"/>
          <p:nvPr/>
        </p:nvSpPr>
        <p:spPr>
          <a:xfrm>
            <a:off x="1136650" y="2911475"/>
            <a:ext cx="6019800" cy="7094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000"/>
              </a:spcAft>
            </a:pP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Основная цель проекта внедрения продукта 1С:MDM заключается в обеспечении единого информационного пространства и стандартов группы компаний.</a:t>
            </a:r>
          </a:p>
          <a:p>
            <a:pPr marL="285750" indent="-285750" algn="l">
              <a:spcAft>
                <a:spcPts val="600"/>
              </a:spcAft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</a:pP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Обеспечение единообразия данных и процессов управления НСИ в рамках компании, что позволит избежать дублирования информации и обеспечит ее единый и точный характер.</a:t>
            </a:r>
          </a:p>
          <a:p>
            <a:pPr marL="285750" indent="-285750" algn="l">
              <a:spcAft>
                <a:spcPts val="600"/>
              </a:spcAft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</a:pP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Централизация процедуры создания и ведения справочников на основе корпоративных стандартов и единой методологии, что упростит и ускорит процесс принятия решений и внесения изменений в систему.</a:t>
            </a:r>
          </a:p>
          <a:p>
            <a:pPr marL="285750" indent="-285750" algn="l">
              <a:spcAft>
                <a:spcPts val="600"/>
              </a:spcAft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</a:pP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Автоматизация процесса обработки данных с целью сокращения нагрузки на персонал и повышения эффективности бизнес-процессов, что приведет к улучшению оперативности и качества принимаемых решений, а также к сокращению вероятности ошибок и потерь данных.</a:t>
            </a:r>
          </a:p>
        </p:txBody>
      </p:sp>
      <p:sp>
        <p:nvSpPr>
          <p:cNvPr id="86" name="object 3">
            <a:extLst>
              <a:ext uri="{FF2B5EF4-FFF2-40B4-BE49-F238E27FC236}">
                <a16:creationId xmlns:a16="http://schemas.microsoft.com/office/drawing/2014/main" id="{D1809948-0905-3942-9E6D-0E65216B91DE}"/>
              </a:ext>
            </a:extLst>
          </p:cNvPr>
          <p:cNvSpPr txBox="1"/>
          <p:nvPr/>
        </p:nvSpPr>
        <p:spPr>
          <a:xfrm>
            <a:off x="7994650" y="7254875"/>
            <a:ext cx="5235859" cy="807899"/>
          </a:xfrm>
          <a:prstGeom prst="rect">
            <a:avLst/>
          </a:prstGeom>
        </p:spPr>
        <p:txBody>
          <a:bodyPr vert="horz" wrap="square" lIns="0" tIns="190486" rIns="0" bIns="0" rtlCol="0">
            <a:spAutoFit/>
          </a:bodyPr>
          <a:lstStyle/>
          <a:p>
            <a:pPr defTabSz="914357">
              <a:spcBef>
                <a:spcPts val="1135"/>
              </a:spcBef>
            </a:pPr>
            <a:r>
              <a:rPr lang="ru-RU" sz="2000" spc="-10" dirty="0" err="1">
                <a:cs typeface="Suisse Intl" panose="020B0504000000000000" pitchFamily="34" charset="-78"/>
              </a:rPr>
              <a:t>Бит.Адаптер</a:t>
            </a:r>
            <a:r>
              <a:rPr lang="ru-RU" sz="2000" spc="-10" dirty="0">
                <a:cs typeface="Suisse Intl" panose="020B0504000000000000" pitchFamily="34" charset="-78"/>
              </a:rPr>
              <a:t> ПРОФ на базе брокера сообщений </a:t>
            </a:r>
            <a:r>
              <a:rPr lang="ru-RU" sz="2000" spc="-10" dirty="0" err="1">
                <a:cs typeface="Suisse Intl" panose="020B0504000000000000" pitchFamily="34" charset="-78"/>
              </a:rPr>
              <a:t>RabbitMQ</a:t>
            </a:r>
            <a:endParaRPr lang="ru-RU" sz="2000" spc="-10" dirty="0">
              <a:cs typeface="Suisse Intl" panose="020B0504000000000000" pitchFamily="34" charset="-78"/>
            </a:endParaRPr>
          </a:p>
        </p:txBody>
      </p:sp>
      <p:sp>
        <p:nvSpPr>
          <p:cNvPr id="87" name="object 9">
            <a:extLst>
              <a:ext uri="{FF2B5EF4-FFF2-40B4-BE49-F238E27FC236}">
                <a16:creationId xmlns:a16="http://schemas.microsoft.com/office/drawing/2014/main" id="{6F714EB4-4F71-2241-89DF-E66AC7B3E005}"/>
              </a:ext>
            </a:extLst>
          </p:cNvPr>
          <p:cNvSpPr txBox="1"/>
          <p:nvPr/>
        </p:nvSpPr>
        <p:spPr>
          <a:xfrm>
            <a:off x="15035987" y="2897587"/>
            <a:ext cx="3591942" cy="1405376"/>
          </a:xfrm>
          <a:prstGeom prst="rect">
            <a:avLst/>
          </a:prstGeom>
        </p:spPr>
        <p:txBody>
          <a:bodyPr vert="horz" wrap="square" lIns="0" tIns="129531" rIns="0" bIns="0" rtlCol="0">
            <a:spAutoFit/>
          </a:bodyPr>
          <a:lstStyle/>
          <a:p>
            <a:pPr marL="12699" defTabSz="914357">
              <a:spcBef>
                <a:spcPts val="1019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150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12699" defTabSz="914357">
              <a:spcBef>
                <a:spcPts val="379"/>
              </a:spcBef>
            </a:pPr>
            <a:r>
              <a:rPr sz="2000" spc="-5" dirty="0">
                <a:cs typeface="Suisse Intl" panose="020B0504000000000000" pitchFamily="34" charset="-78"/>
              </a:rPr>
              <a:t>Число</a:t>
            </a:r>
            <a:r>
              <a:rPr sz="2000" dirty="0">
                <a:cs typeface="Suisse Intl" panose="020B0504000000000000" pitchFamily="34" charset="-78"/>
              </a:rPr>
              <a:t> </a:t>
            </a:r>
            <a:r>
              <a:rPr sz="2000" spc="-20" dirty="0" err="1">
                <a:cs typeface="Suisse Intl" panose="020B0504000000000000" pitchFamily="34" charset="-78"/>
              </a:rPr>
              <a:t>автоматизированных</a:t>
            </a:r>
            <a:r>
              <a:rPr sz="2000" spc="25" dirty="0">
                <a:cs typeface="Suisse Intl" panose="020B0504000000000000" pitchFamily="34" charset="-78"/>
              </a:rPr>
              <a:t> </a:t>
            </a:r>
            <a:r>
              <a:rPr sz="2000" spc="-20" dirty="0" err="1">
                <a:cs typeface="Suisse Intl" panose="020B0504000000000000" pitchFamily="34" charset="-78"/>
              </a:rPr>
              <a:t>рабочих</a:t>
            </a:r>
            <a:r>
              <a:rPr lang="ru-RU" sz="2000" dirty="0">
                <a:cs typeface="Suisse Intl" panose="020B0504000000000000" pitchFamily="34" charset="-78"/>
              </a:rPr>
              <a:t> </a:t>
            </a:r>
            <a:r>
              <a:rPr sz="2000" spc="-20" dirty="0" err="1">
                <a:cs typeface="Suisse Intl" panose="020B0504000000000000" pitchFamily="34" charset="-78"/>
              </a:rPr>
              <a:t>мест</a:t>
            </a:r>
            <a:endParaRPr sz="2000" dirty="0">
              <a:cs typeface="Suisse Intl" panose="020B0504000000000000" pitchFamily="34" charset="-78"/>
            </a:endParaRPr>
          </a:p>
        </p:txBody>
      </p:sp>
      <p:sp>
        <p:nvSpPr>
          <p:cNvPr id="88" name="object 10">
            <a:extLst>
              <a:ext uri="{FF2B5EF4-FFF2-40B4-BE49-F238E27FC236}">
                <a16:creationId xmlns:a16="http://schemas.microsoft.com/office/drawing/2014/main" id="{BC2D7C93-2757-4842-B3A7-59E056C102C5}"/>
              </a:ext>
            </a:extLst>
          </p:cNvPr>
          <p:cNvSpPr txBox="1"/>
          <p:nvPr/>
        </p:nvSpPr>
        <p:spPr>
          <a:xfrm>
            <a:off x="15035987" y="4587875"/>
            <a:ext cx="3572061" cy="1664409"/>
          </a:xfrm>
          <a:prstGeom prst="rect">
            <a:avLst/>
          </a:prstGeom>
        </p:spPr>
        <p:txBody>
          <a:bodyPr vert="horz" wrap="square" lIns="0" tIns="309859" rIns="0" bIns="0" rtlCol="0">
            <a:spAutoFit/>
          </a:bodyPr>
          <a:lstStyle/>
          <a:p>
            <a:pPr marL="19049" defTabSz="914357">
              <a:spcBef>
                <a:spcPts val="2441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15</a:t>
            </a: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%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12699" defTabSz="914357">
              <a:spcBef>
                <a:spcPts val="960"/>
              </a:spcBef>
            </a:pPr>
            <a:r>
              <a:rPr lang="ru-RU" sz="2000" spc="-30" dirty="0">
                <a:cs typeface="Suisse Intl" panose="020B0504000000000000" pitchFamily="34" charset="-78"/>
              </a:rPr>
              <a:t>Сокращение трудозатрат в подразделениях</a:t>
            </a:r>
            <a:endParaRPr lang="ru-RU" sz="2000" dirty="0">
              <a:cs typeface="Suisse Intl" panose="020B0504000000000000" pitchFamily="34" charset="-78"/>
            </a:endParaRPr>
          </a:p>
        </p:txBody>
      </p:sp>
      <p:sp>
        <p:nvSpPr>
          <p:cNvPr id="89" name="object 14">
            <a:extLst>
              <a:ext uri="{FF2B5EF4-FFF2-40B4-BE49-F238E27FC236}">
                <a16:creationId xmlns:a16="http://schemas.microsoft.com/office/drawing/2014/main" id="{97E9BC01-5482-4A45-A8F8-6BAED299072C}"/>
              </a:ext>
            </a:extLst>
          </p:cNvPr>
          <p:cNvSpPr txBox="1"/>
          <p:nvPr/>
        </p:nvSpPr>
        <p:spPr>
          <a:xfrm>
            <a:off x="15005051" y="6797675"/>
            <a:ext cx="3810000" cy="1663767"/>
          </a:xfrm>
          <a:prstGeom prst="rect">
            <a:avLst/>
          </a:prstGeom>
        </p:spPr>
        <p:txBody>
          <a:bodyPr vert="horz" wrap="square" lIns="0" tIns="309223" rIns="0" bIns="0" rtlCol="0">
            <a:spAutoFit/>
          </a:bodyPr>
          <a:lstStyle/>
          <a:p>
            <a:pPr marL="12699" defTabSz="914357">
              <a:spcBef>
                <a:spcPts val="2436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25</a:t>
            </a: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%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31113" defTabSz="914357">
              <a:spcBef>
                <a:spcPts val="960"/>
              </a:spcBef>
            </a:pPr>
            <a:r>
              <a:rPr lang="ru-RU" sz="2000" spc="-30" dirty="0">
                <a:cs typeface="Suisse Intl" panose="020B0504000000000000" pitchFamily="34" charset="-78"/>
              </a:rPr>
              <a:t>Ускорение получения отчётности</a:t>
            </a:r>
            <a:endParaRPr lang="ru-RU" sz="2000" dirty="0">
              <a:cs typeface="Suisse Intl" panose="020B0504000000000000" pitchFamily="34" charset="-78"/>
            </a:endParaRPr>
          </a:p>
        </p:txBody>
      </p:sp>
      <p:sp>
        <p:nvSpPr>
          <p:cNvPr id="90" name="object 14">
            <a:extLst>
              <a:ext uri="{FF2B5EF4-FFF2-40B4-BE49-F238E27FC236}">
                <a16:creationId xmlns:a16="http://schemas.microsoft.com/office/drawing/2014/main" id="{B3DFA3C7-B944-0541-8E53-47B9B25F60D3}"/>
              </a:ext>
            </a:extLst>
          </p:cNvPr>
          <p:cNvSpPr txBox="1"/>
          <p:nvPr/>
        </p:nvSpPr>
        <p:spPr>
          <a:xfrm>
            <a:off x="15005050" y="8626475"/>
            <a:ext cx="3874257" cy="1355990"/>
          </a:xfrm>
          <a:prstGeom prst="rect">
            <a:avLst/>
          </a:prstGeom>
        </p:spPr>
        <p:txBody>
          <a:bodyPr vert="horz" wrap="square" lIns="0" tIns="309223" rIns="0" bIns="0" rtlCol="0">
            <a:spAutoFit/>
          </a:bodyPr>
          <a:lstStyle/>
          <a:p>
            <a:pPr marL="12699" defTabSz="914357">
              <a:spcBef>
                <a:spcPts val="2436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10</a:t>
            </a: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%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31113" defTabSz="914357">
              <a:spcBef>
                <a:spcPts val="960"/>
              </a:spcBef>
            </a:pPr>
            <a:r>
              <a:rPr lang="ru-RU" sz="2000" spc="-30" dirty="0">
                <a:cs typeface="Suisse Intl" panose="020B0504000000000000" pitchFamily="34" charset="-78"/>
              </a:rPr>
              <a:t>Сокращение расходов</a:t>
            </a:r>
            <a:endParaRPr sz="2000" dirty="0">
              <a:cs typeface="Suisse Intl" panose="020B05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34548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Номер слайда 3">
            <a:extLst>
              <a:ext uri="{FF2B5EF4-FFF2-40B4-BE49-F238E27FC236}">
                <a16:creationId xmlns:a16="http://schemas.microsoft.com/office/drawing/2014/main" id="{CC257A05-F9D1-9942-AB91-3EF4E03DE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pPr algn="ctr"/>
            <a:fld id="{9945066E-FA9E-E14C-B2FC-BCFA12920EF0}" type="slidenum">
              <a:rPr lang="ru-RU" smtClean="0">
                <a:latin typeface="+mn-lt"/>
              </a:rPr>
              <a:pPr algn="ctr"/>
              <a:t>3</a:t>
            </a:fld>
            <a:endParaRPr lang="ru-RU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73ECD7-D272-D441-9796-46F49A652C41}"/>
              </a:ext>
            </a:extLst>
          </p:cNvPr>
          <p:cNvSpPr txBox="1"/>
          <p:nvPr/>
        </p:nvSpPr>
        <p:spPr>
          <a:xfrm>
            <a:off x="1212850" y="549275"/>
            <a:ext cx="1021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cs typeface="Suisse Intl" panose="020B0504000000000000"/>
              </a:rPr>
              <a:t>ООО «Спецобъединение Юго-Запад»</a:t>
            </a:r>
            <a:endParaRPr lang="ru-RU" sz="4000" b="1" dirty="0">
              <a:cs typeface="Suisse Intl" panose="020B0504000000000000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B5A1D8-6017-8347-B65D-BDB7D50500B4}"/>
              </a:ext>
            </a:extLst>
          </p:cNvPr>
          <p:cNvSpPr txBox="1"/>
          <p:nvPr/>
        </p:nvSpPr>
        <p:spPr>
          <a:xfrm>
            <a:off x="1212850" y="1235075"/>
            <a:ext cx="1645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cs typeface="Suisse Intl" panose="020B0504000000000000"/>
              </a:rPr>
              <a:t>Адаптация программы «1С:MDM Управление НСИ»</a:t>
            </a:r>
            <a:endParaRPr lang="ru-RU" sz="2800" dirty="0">
              <a:cs typeface="Suisse Intl" panose="020B0504000000000000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1E114A-3AC6-DB40-87AA-59D92453BB6E}"/>
              </a:ext>
            </a:extLst>
          </p:cNvPr>
          <p:cNvSpPr txBox="1"/>
          <p:nvPr/>
        </p:nvSpPr>
        <p:spPr>
          <a:xfrm>
            <a:off x="1212850" y="2073275"/>
            <a:ext cx="1959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Результаты</a:t>
            </a:r>
          </a:p>
        </p:txBody>
      </p:sp>
      <p:sp>
        <p:nvSpPr>
          <p:cNvPr id="21" name="object 6">
            <a:extLst>
              <a:ext uri="{FF2B5EF4-FFF2-40B4-BE49-F238E27FC236}">
                <a16:creationId xmlns:a16="http://schemas.microsoft.com/office/drawing/2014/main" id="{DB72652B-BE1F-9743-B9E8-437EC5371D32}"/>
              </a:ext>
            </a:extLst>
          </p:cNvPr>
          <p:cNvSpPr txBox="1"/>
          <p:nvPr/>
        </p:nvSpPr>
        <p:spPr>
          <a:xfrm>
            <a:off x="1289050" y="2835275"/>
            <a:ext cx="4953000" cy="6513320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marL="12064" defTabSz="914357">
              <a:spcBef>
                <a:spcPts val="900"/>
              </a:spcBef>
              <a:buClr>
                <a:schemeClr val="accent1"/>
              </a:buClr>
              <a:buSzPct val="140000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По результатам нашего проекта мы достигли значительных успехов и внесли существенные улучшения в работу компании:</a:t>
            </a:r>
          </a:p>
          <a:p>
            <a:pPr marL="12064" defTabSz="914357">
              <a:spcBef>
                <a:spcPts val="900"/>
              </a:spcBef>
              <a:buClr>
                <a:schemeClr val="accent1"/>
              </a:buClr>
              <a:buSzPct val="140000"/>
              <a:tabLst>
                <a:tab pos="483211" algn="l"/>
                <a:tab pos="483848" algn="l"/>
              </a:tabLst>
            </a:pPr>
            <a:endParaRPr lang="ru-RU" sz="2000" dirty="0">
              <a:effectLst/>
              <a:ea typeface="Times New Roman" panose="02020603050405020304" pitchFamily="18" charset="0"/>
            </a:endParaRPr>
          </a:p>
          <a:p>
            <a:pPr marL="297814" indent="-285750" defTabSz="914357"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ea typeface="Times New Roman" panose="02020603050405020304" pitchFamily="18" charset="0"/>
              </a:rPr>
              <a:t>Интеграционное решение на «тонком клиенте»</a:t>
            </a:r>
          </a:p>
          <a:p>
            <a:pPr marL="297814" indent="-285750" defTabSz="914357"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ea typeface="Times New Roman" panose="02020603050405020304" pitchFamily="18" charset="0"/>
              </a:rPr>
              <a:t>Управление Штрих-кодами</a:t>
            </a:r>
            <a:endParaRPr lang="ru-RU" sz="2000" dirty="0">
              <a:ea typeface="Times New Roman" panose="02020603050405020304" pitchFamily="18" charset="0"/>
            </a:endParaRPr>
          </a:p>
          <a:p>
            <a:pPr marL="297814" indent="-285750" defTabSz="914357"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ea typeface="Times New Roman" panose="02020603050405020304" pitchFamily="18" charset="0"/>
              </a:rPr>
              <a:t>Автоматизация запроса кодов GTIN</a:t>
            </a:r>
          </a:p>
          <a:p>
            <a:pPr marL="297814" indent="-285750" defTabSz="914357"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ea typeface="Times New Roman" panose="02020603050405020304" pitchFamily="18" charset="0"/>
              </a:rPr>
              <a:t>Управляемый контроль обогащения карточки номенклатуры</a:t>
            </a:r>
            <a:endParaRPr lang="ru-RU" sz="2000" dirty="0">
              <a:ea typeface="Times New Roman" panose="02020603050405020304" pitchFamily="18" charset="0"/>
            </a:endParaRPr>
          </a:p>
          <a:p>
            <a:pPr marL="297814" indent="-285750" defTabSz="914357"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ea typeface="Times New Roman" panose="02020603050405020304" pitchFamily="18" charset="0"/>
              </a:rPr>
              <a:t>Централизация управления НСИ</a:t>
            </a:r>
          </a:p>
          <a:p>
            <a:pPr marL="297814" indent="-285750" defTabSz="914357"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ea typeface="Times New Roman" panose="02020603050405020304" pitchFamily="18" charset="0"/>
              </a:rPr>
              <a:t>Оптимизация номенклатурных данных</a:t>
            </a:r>
            <a:endParaRPr lang="ru-RU" sz="2000" dirty="0">
              <a:ea typeface="Times New Roman" panose="02020603050405020304" pitchFamily="18" charset="0"/>
            </a:endParaRPr>
          </a:p>
          <a:p>
            <a:pPr marL="297814" indent="-285750" defTabSz="914357"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ea typeface="Times New Roman" panose="02020603050405020304" pitchFamily="18" charset="0"/>
              </a:rPr>
              <a:t>Аналитика продаж и товародвижения</a:t>
            </a:r>
          </a:p>
          <a:p>
            <a:pPr marL="297814" indent="-285750" defTabSz="914357"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ea typeface="Times New Roman" panose="02020603050405020304" pitchFamily="18" charset="0"/>
              </a:rPr>
              <a:t>Управление цепочкой поставки</a:t>
            </a:r>
            <a:endParaRPr lang="ru-RU" sz="2000" dirty="0">
              <a:ea typeface="Times New Roman" panose="02020603050405020304" pitchFamily="18" charset="0"/>
            </a:endParaRPr>
          </a:p>
          <a:p>
            <a:pPr marL="297814" indent="-285750" defTabSz="914357"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ea typeface="Times New Roman" panose="02020603050405020304" pitchFamily="18" charset="0"/>
              </a:rPr>
              <a:t>Стандартизация номенклатуры</a:t>
            </a:r>
          </a:p>
          <a:p>
            <a:pPr marL="297814" indent="-285750" defTabSz="914357"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ea typeface="Times New Roman" panose="02020603050405020304" pitchFamily="18" charset="0"/>
              </a:rPr>
              <a:t>Оптимизация справочников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B3F7841-2FFD-E940-82B6-1F6FE9DECEF2}"/>
              </a:ext>
            </a:extLst>
          </p:cNvPr>
          <p:cNvSpPr txBox="1"/>
          <p:nvPr/>
        </p:nvSpPr>
        <p:spPr>
          <a:xfrm>
            <a:off x="8263890" y="2073275"/>
            <a:ext cx="2112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Архитектура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2371C5DD-6AE8-E041-B01D-0AAFDD341D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850" y="5654675"/>
            <a:ext cx="9601200" cy="5401875"/>
          </a:xfrm>
          <a:prstGeom prst="rect">
            <a:avLst/>
          </a:prstGeom>
        </p:spPr>
      </p:pic>
      <p:sp>
        <p:nvSpPr>
          <p:cNvPr id="27" name="object 6">
            <a:extLst>
              <a:ext uri="{FF2B5EF4-FFF2-40B4-BE49-F238E27FC236}">
                <a16:creationId xmlns:a16="http://schemas.microsoft.com/office/drawing/2014/main" id="{FEE0A4DD-D019-8F4E-BEDE-A87FE0FF7BD7}"/>
              </a:ext>
            </a:extLst>
          </p:cNvPr>
          <p:cNvSpPr txBox="1"/>
          <p:nvPr/>
        </p:nvSpPr>
        <p:spPr>
          <a:xfrm>
            <a:off x="8299450" y="2835275"/>
            <a:ext cx="11049000" cy="3127778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marL="297814" indent="-285750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Система источник — «1С:MDM Управление нормативно-справочной информацией» </a:t>
            </a:r>
          </a:p>
          <a:p>
            <a:pPr marL="297814" indent="-285750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Система подписчик — «1С:ERP Управление предприятием» Подразделение Барнаул</a:t>
            </a:r>
          </a:p>
          <a:p>
            <a:pPr marL="297814" indent="-285750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Система подписчик — «1С:ERP Управление предприятием» Подразделение Москва </a:t>
            </a:r>
          </a:p>
          <a:p>
            <a:pPr marL="297814" indent="-285750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Система подписчик — «1С:Комплексная автоматизация» Подразделение Краснодар </a:t>
            </a:r>
          </a:p>
          <a:p>
            <a:pPr marL="297814" indent="-285750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Система подписчик — «1С:Комплексная автоматизация» Подразделение Москва </a:t>
            </a:r>
          </a:p>
          <a:p>
            <a:pPr marL="297814" indent="-285750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Система подписчик — «1С:Управление торговлей» + Модуль «1С:CRM» Подразделение Новосибирск </a:t>
            </a:r>
          </a:p>
          <a:p>
            <a:pPr marL="297814" indent="-285750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Бит.Адаптер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ПРОФ на базе брокера сообщений </a:t>
            </a:r>
            <a:r>
              <a:rPr lang="ru-RU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RabbitMQ</a:t>
            </a:r>
            <a:endParaRPr lang="ru-RU" sz="20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97814" indent="-285750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MS </a:t>
            </a:r>
            <a:r>
              <a:rPr lang="ru-RU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Excel</a:t>
            </a:r>
            <a:endParaRPr lang="ru-RU" sz="20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367379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Первый Бит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ный фон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Раздел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21872</TotalTime>
  <Words>564</Words>
  <Application>Microsoft Macintosh PowerPoint</Application>
  <PresentationFormat>Произвольный</PresentationFormat>
  <Paragraphs>64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</vt:i4>
      </vt:variant>
    </vt:vector>
  </HeadingPairs>
  <TitlesOfParts>
    <vt:vector size="13" baseType="lpstr">
      <vt:lpstr>Arial</vt:lpstr>
      <vt:lpstr>Arial Black</vt:lpstr>
      <vt:lpstr>Calibri</vt:lpstr>
      <vt:lpstr>Suisse Int'l Bold</vt:lpstr>
      <vt:lpstr>Suisse Intl</vt:lpstr>
      <vt:lpstr>Wingdings</vt:lpstr>
      <vt:lpstr>Специальное оформление</vt:lpstr>
      <vt:lpstr>Первый Бит</vt:lpstr>
      <vt:lpstr>Темный фон</vt:lpstr>
      <vt:lpstr>Раздел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04_09_о компании</dc:title>
  <dc:creator>Александра Мацуткевич</dc:creator>
  <cp:lastModifiedBy>tomadudarova@mail.ru</cp:lastModifiedBy>
  <cp:revision>386</cp:revision>
  <dcterms:created xsi:type="dcterms:W3CDTF">2023-09-28T15:45:10Z</dcterms:created>
  <dcterms:modified xsi:type="dcterms:W3CDTF">2024-07-08T09:59:20Z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2023-09-04T00:00:00Z</vt:filetime>
  </property>
  <property fmtid="{D5CDD505-2E9C-101B-9397-08002B2CF9AE}" pid="3" name="Creator">
    <vt:lpwstr>Adobe Illustrator 26.0 (Macintosh)</vt:lpwstr>
  </property>
  <property fmtid="{D5CDD505-2E9C-101B-9397-08002B2CF9AE}" pid="4" name="LastSaved">
    <vt:filetime>2023-09-28T00:00:00Z</vt:filetime>
  </property>
</Properties>
</file>